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tif" ContentType="image/ti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1pPr>
    <a:lvl2pPr marL="0" marR="0" indent="4572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2pPr>
    <a:lvl3pPr marL="0" marR="0" indent="9144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3pPr>
    <a:lvl4pPr marL="0" marR="0" indent="13716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4pPr>
    <a:lvl5pPr marL="0" marR="0" indent="18288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5pPr>
    <a:lvl6pPr marL="0" marR="0" indent="22860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6pPr>
    <a:lvl7pPr marL="0" marR="0" indent="27432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7pPr>
    <a:lvl8pPr marL="0" marR="0" indent="32004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8pPr>
    <a:lvl9pPr marL="0" marR="0" indent="365760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FFFFFF"/>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25400" cap="flat">
              <a:solidFill>
                <a:srgbClr val="FFFFFF"/>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wholeTbl>
    <a:band2H>
      <a:tcTxStyle/>
      <a:tcStyle>
        <a:tcBdr/>
        <a:fill>
          <a:solidFill>
            <a:srgbClr val="747676"/>
          </a:solidFill>
        </a:fill>
      </a:tcStyle>
    </a:band2H>
    <a:firstCol>
      <a:tcTxStyle b="off" i="off">
        <a:font>
          <a:latin typeface="Graphik Medium"/>
          <a:ea typeface="Graphik Medium"/>
          <a:cs typeface="Graphik Medium"/>
        </a:font>
        <a:srgbClr val="000000"/>
      </a:tcTxStyle>
      <a:tcStyle>
        <a:tcBdr>
          <a:left>
            <a:ln w="12700" cap="flat">
              <a:solidFill>
                <a:srgbClr val="E3E5E8"/>
              </a:solidFill>
              <a:prstDash val="solid"/>
              <a:miter lim="400000"/>
            </a:ln>
          </a:left>
          <a:right>
            <a:ln w="254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E3E5E8"/>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E3E5E8"/>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6AA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6AA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6AAA9"/>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747676"/>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381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38100" cap="flat">
              <a:solidFill>
                <a:srgbClr val="FFFFFF"/>
              </a:solidFill>
              <a:prstDash val="solid"/>
              <a:miter lim="400000"/>
            </a:ln>
          </a:top>
          <a:bottom>
            <a:ln w="127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65"/>
  </p:normalViewPr>
  <p:slideViewPr>
    <p:cSldViewPr snapToGrid="0" snapToObjects="1">
      <p:cViewPr varScale="1">
        <p:scale>
          <a:sx n="53" d="100"/>
          <a:sy n="53" d="100"/>
        </p:scale>
        <p:origin x="7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tif>
</file>

<file path=ppt/media/image13.tif>
</file>

<file path=ppt/media/image14.tif>
</file>

<file path=ppt/media/image15.jpeg>
</file>

<file path=ppt/media/image2.jpeg>
</file>

<file path=ppt/media/image3.jpeg>
</file>

<file path=ppt/media/image4.jpeg>
</file>

<file path=ppt/media/image5.gif>
</file>

<file path=ppt/media/image6.tif>
</file>

<file path=ppt/media/image7.tif>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48" name="Shape 148"/>
          <p:cNvSpPr>
            <a:spLocks noGrp="1" noRot="1" noChangeAspect="1"/>
          </p:cNvSpPr>
          <p:nvPr>
            <p:ph type="sldImg"/>
          </p:nvPr>
        </p:nvSpPr>
        <p:spPr>
          <a:xfrm>
            <a:off x="1143000" y="685800"/>
            <a:ext cx="4572000" cy="3429000"/>
          </a:xfrm>
          <a:prstGeom prst="rect">
            <a:avLst/>
          </a:prstGeom>
        </p:spPr>
        <p:txBody>
          <a:bodyPr/>
          <a:lstStyle/>
          <a:p>
            <a:endParaRPr/>
          </a:p>
        </p:txBody>
      </p:sp>
      <p:sp>
        <p:nvSpPr>
          <p:cNvPr id="149" name="Shape 14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Presentation Title"/>
          <p:cNvSpPr txBox="1">
            <a:spLocks noGrp="1"/>
          </p:cNvSpPr>
          <p:nvPr>
            <p:ph type="title" hasCustomPrompt="1"/>
          </p:nvPr>
        </p:nvSpPr>
        <p:spPr>
          <a:xfrm>
            <a:off x="1270000" y="3289300"/>
            <a:ext cx="21844000" cy="3879454"/>
          </a:xfrm>
          <a:prstGeom prst="rect">
            <a:avLst/>
          </a:prstGeom>
        </p:spPr>
        <p:txBody>
          <a:bodyPr/>
          <a:lstStyle>
            <a:lvl1pPr defTabSz="2438338">
              <a:lnSpc>
                <a:spcPct val="90000"/>
              </a:lnSpc>
              <a:defRPr sz="11600" spc="-348">
                <a:gradFill flip="none" rotWithShape="1">
                  <a:gsLst>
                    <a:gs pos="0">
                      <a:srgbClr val="00E8FF"/>
                    </a:gs>
                    <a:gs pos="100000">
                      <a:srgbClr val="FF00F7"/>
                    </a:gs>
                  </a:gsLst>
                  <a:lin ang="3967761" scaled="0"/>
                </a:gradFill>
              </a:defRPr>
            </a:lvl1pPr>
          </a:lstStyle>
          <a:p>
            <a:r>
              <a:t>Presentation Title</a:t>
            </a:r>
          </a:p>
        </p:txBody>
      </p:sp>
      <p:sp>
        <p:nvSpPr>
          <p:cNvPr id="12" name="Author and Date"/>
          <p:cNvSpPr txBox="1">
            <a:spLocks noGrp="1"/>
          </p:cNvSpPr>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solidFill>
                  <a:srgbClr val="D5D5D5"/>
                </a:solidFill>
                <a:latin typeface="Graphik-Medium"/>
                <a:ea typeface="Graphik-Medium"/>
                <a:cs typeface="Graphik-Medium"/>
                <a:sym typeface="Graphik Medium"/>
              </a:defRPr>
            </a:lvl1pPr>
          </a:lstStyle>
          <a:p>
            <a:r>
              <a:t>Author and Date</a:t>
            </a:r>
          </a:p>
        </p:txBody>
      </p:sp>
      <p:sp>
        <p:nvSpPr>
          <p:cNvPr id="13" name="Body Level One…"/>
          <p:cNvSpPr txBox="1">
            <a:spLocks noGrp="1"/>
          </p:cNvSpPr>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solidFill>
                  <a:srgbClr val="D5D5D5"/>
                </a:solidFill>
                <a:latin typeface="Graphik-Medium"/>
                <a:ea typeface="Graphik-Medium"/>
                <a:cs typeface="Graphik-Medium"/>
                <a:sym typeface="Graphik Medium"/>
              </a:defRPr>
            </a:lvl1pPr>
            <a:lvl2pPr marL="0" indent="0" algn="ctr" defTabSz="825500">
              <a:spcBef>
                <a:spcPts val="0"/>
              </a:spcBef>
              <a:buClrTx/>
              <a:buSzTx/>
              <a:buNone/>
              <a:defRPr sz="6400">
                <a:solidFill>
                  <a:srgbClr val="D5D5D5"/>
                </a:solidFill>
                <a:latin typeface="Graphik-Medium"/>
                <a:ea typeface="Graphik-Medium"/>
                <a:cs typeface="Graphik-Medium"/>
                <a:sym typeface="Graphik Medium"/>
              </a:defRPr>
            </a:lvl2pPr>
            <a:lvl3pPr marL="0" indent="0" algn="ctr" defTabSz="825500">
              <a:spcBef>
                <a:spcPts val="0"/>
              </a:spcBef>
              <a:buClrTx/>
              <a:buSzTx/>
              <a:buNone/>
              <a:defRPr sz="6400">
                <a:solidFill>
                  <a:srgbClr val="D5D5D5"/>
                </a:solidFill>
                <a:latin typeface="Graphik-Medium"/>
                <a:ea typeface="Graphik-Medium"/>
                <a:cs typeface="Graphik-Medium"/>
                <a:sym typeface="Graphik Medium"/>
              </a:defRPr>
            </a:lvl3pPr>
            <a:lvl4pPr marL="0" indent="0" algn="ctr" defTabSz="825500">
              <a:spcBef>
                <a:spcPts val="0"/>
              </a:spcBef>
              <a:buClrTx/>
              <a:buSzTx/>
              <a:buNone/>
              <a:defRPr sz="6400">
                <a:solidFill>
                  <a:srgbClr val="D5D5D5"/>
                </a:solidFill>
                <a:latin typeface="Graphik-Medium"/>
                <a:ea typeface="Graphik-Medium"/>
                <a:cs typeface="Graphik-Medium"/>
                <a:sym typeface="Graphik Medium"/>
              </a:defRPr>
            </a:lvl4pPr>
            <a:lvl5pPr marL="0" indent="0" algn="ctr" defTabSz="825500">
              <a:spcBef>
                <a:spcPts val="0"/>
              </a:spcBef>
              <a:buClrTx/>
              <a:buSzTx/>
              <a:buNone/>
              <a:defRPr sz="6400">
                <a:solidFill>
                  <a:srgbClr val="D5D5D5"/>
                </a:solidFill>
                <a:latin typeface="Graphik-Medium"/>
                <a:ea typeface="Graphik-Medium"/>
                <a:cs typeface="Graphik-Medium"/>
                <a:sym typeface="Graphik Medium"/>
              </a:defRPr>
            </a:lvl5pPr>
          </a:lstStyle>
          <a:p>
            <a:r>
              <a:t>Presentation Subtitle</a:t>
            </a:r>
          </a:p>
          <a:p>
            <a:pPr lvl="1"/>
            <a:endParaRPr/>
          </a:p>
          <a:p>
            <a:pPr lvl="2"/>
            <a:endParaRPr/>
          </a:p>
          <a:p>
            <a:pPr lvl="3"/>
            <a:endParaRPr/>
          </a:p>
          <a:p>
            <a:pPr lvl="4"/>
            <a:endParaRPr/>
          </a:p>
        </p:txBody>
      </p:sp>
      <p:sp>
        <p:nvSpPr>
          <p:cNvPr id="1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Statement">
    <p:spTree>
      <p:nvGrpSpPr>
        <p:cNvPr id="1" name=""/>
        <p:cNvGrpSpPr/>
        <p:nvPr/>
      </p:nvGrpSpPr>
      <p:grpSpPr>
        <a:xfrm>
          <a:off x="0" y="0"/>
          <a:ext cx="0" cy="0"/>
          <a:chOff x="0" y="0"/>
          <a:chExt cx="0" cy="0"/>
        </a:xfrm>
      </p:grpSpPr>
      <p:sp>
        <p:nvSpPr>
          <p:cNvPr id="98" name="Body Level One…"/>
          <p:cNvSpPr txBox="1">
            <a:spLocks noGrp="1"/>
          </p:cNvSpPr>
          <p:nvPr>
            <p:ph type="body" sz="half" idx="1" hasCustomPrompt="1"/>
          </p:nvPr>
        </p:nvSpPr>
        <p:spPr>
          <a:xfrm>
            <a:off x="1270000" y="4546600"/>
            <a:ext cx="21844000" cy="4678065"/>
          </a:xfrm>
          <a:prstGeom prst="rect">
            <a:avLst/>
          </a:prstGeom>
        </p:spPr>
        <p:txBody>
          <a:bodyPr anchor="ctr"/>
          <a:lstStyle>
            <a:lvl1pPr marL="0" indent="0" algn="ctr">
              <a:spcBef>
                <a:spcPts val="0"/>
              </a:spcBef>
              <a:buClrTx/>
              <a:buSzTx/>
              <a:buNone/>
              <a:defRPr sz="8400" spc="-252">
                <a:gradFill flip="none" rotWithShape="1">
                  <a:gsLst>
                    <a:gs pos="0">
                      <a:srgbClr val="FFFFFF"/>
                    </a:gs>
                    <a:gs pos="100000">
                      <a:srgbClr val="929292"/>
                    </a:gs>
                  </a:gsLst>
                  <a:lin ang="5400000" scaled="0"/>
                </a:gradFill>
                <a:latin typeface="Graphik-Medium"/>
                <a:ea typeface="Graphik-Medium"/>
                <a:cs typeface="Graphik-Medium"/>
                <a:sym typeface="Graphik Medium"/>
              </a:defRPr>
            </a:lvl1pPr>
            <a:lvl2pPr marL="0" indent="457200" algn="ctr">
              <a:spcBef>
                <a:spcPts val="0"/>
              </a:spcBef>
              <a:buClrTx/>
              <a:buSzTx/>
              <a:buNone/>
              <a:defRPr sz="8400" spc="-252">
                <a:gradFill flip="none" rotWithShape="1">
                  <a:gsLst>
                    <a:gs pos="0">
                      <a:srgbClr val="FFFFFF"/>
                    </a:gs>
                    <a:gs pos="100000">
                      <a:srgbClr val="929292"/>
                    </a:gs>
                  </a:gsLst>
                  <a:lin ang="5400000" scaled="0"/>
                </a:gradFill>
                <a:latin typeface="Graphik-Medium"/>
                <a:ea typeface="Graphik-Medium"/>
                <a:cs typeface="Graphik-Medium"/>
                <a:sym typeface="Graphik Medium"/>
              </a:defRPr>
            </a:lvl2pPr>
            <a:lvl3pPr marL="0" indent="914400" algn="ctr">
              <a:spcBef>
                <a:spcPts val="0"/>
              </a:spcBef>
              <a:buClrTx/>
              <a:buSzTx/>
              <a:buNone/>
              <a:defRPr sz="8400" spc="-252">
                <a:gradFill flip="none" rotWithShape="1">
                  <a:gsLst>
                    <a:gs pos="0">
                      <a:srgbClr val="FFFFFF"/>
                    </a:gs>
                    <a:gs pos="100000">
                      <a:srgbClr val="929292"/>
                    </a:gs>
                  </a:gsLst>
                  <a:lin ang="5400000" scaled="0"/>
                </a:gradFill>
                <a:latin typeface="Graphik-Medium"/>
                <a:ea typeface="Graphik-Medium"/>
                <a:cs typeface="Graphik-Medium"/>
                <a:sym typeface="Graphik Medium"/>
              </a:defRPr>
            </a:lvl3pPr>
            <a:lvl4pPr marL="0" indent="1371600" algn="ctr">
              <a:spcBef>
                <a:spcPts val="0"/>
              </a:spcBef>
              <a:buClrTx/>
              <a:buSzTx/>
              <a:buNone/>
              <a:defRPr sz="8400" spc="-252">
                <a:gradFill flip="none" rotWithShape="1">
                  <a:gsLst>
                    <a:gs pos="0">
                      <a:srgbClr val="FFFFFF"/>
                    </a:gs>
                    <a:gs pos="100000">
                      <a:srgbClr val="929292"/>
                    </a:gs>
                  </a:gsLst>
                  <a:lin ang="5400000" scaled="0"/>
                </a:gradFill>
                <a:latin typeface="Graphik-Medium"/>
                <a:ea typeface="Graphik-Medium"/>
                <a:cs typeface="Graphik-Medium"/>
                <a:sym typeface="Graphik Medium"/>
              </a:defRPr>
            </a:lvl4pPr>
            <a:lvl5pPr marL="0" indent="1828800" algn="ctr">
              <a:spcBef>
                <a:spcPts val="0"/>
              </a:spcBef>
              <a:buClrTx/>
              <a:buSzTx/>
              <a:buNone/>
              <a:defRPr sz="8400" spc="-252">
                <a:gradFill flip="none" rotWithShape="1">
                  <a:gsLst>
                    <a:gs pos="0">
                      <a:srgbClr val="FFFFFF"/>
                    </a:gs>
                    <a:gs pos="100000">
                      <a:srgbClr val="929292"/>
                    </a:gs>
                  </a:gsLst>
                  <a:lin ang="5400000" scaled="0"/>
                </a:gradFill>
                <a:latin typeface="Graphik-Medium"/>
                <a:ea typeface="Graphik-Medium"/>
                <a:cs typeface="Graphik-Medium"/>
                <a:sym typeface="Graphik Medium"/>
              </a:defRPr>
            </a:lvl5pPr>
          </a:lstStyle>
          <a:p>
            <a:r>
              <a:t>Statement</a:t>
            </a:r>
          </a:p>
          <a:p>
            <a:pPr lvl="1"/>
            <a:endParaRPr/>
          </a:p>
          <a:p>
            <a:pPr lvl="2"/>
            <a:endParaRPr/>
          </a:p>
          <a:p>
            <a:pPr lvl="3"/>
            <a:endParaRPr/>
          </a:p>
          <a:p>
            <a:pPr lvl="4"/>
            <a:endParaRPr/>
          </a:p>
        </p:txBody>
      </p:sp>
      <p:sp>
        <p:nvSpPr>
          <p:cNvPr id="99"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ig Fact">
    <p:spTree>
      <p:nvGrpSpPr>
        <p:cNvPr id="1" name=""/>
        <p:cNvGrpSpPr/>
        <p:nvPr/>
      </p:nvGrpSpPr>
      <p:grpSpPr>
        <a:xfrm>
          <a:off x="0" y="0"/>
          <a:ext cx="0" cy="0"/>
          <a:chOff x="0" y="0"/>
          <a:chExt cx="0" cy="0"/>
        </a:xfrm>
      </p:grpSpPr>
      <p:sp>
        <p:nvSpPr>
          <p:cNvPr id="106" name="Body Level One…"/>
          <p:cNvSpPr txBox="1">
            <a:spLocks noGrp="1"/>
          </p:cNvSpPr>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1pPr>
            <a:lvl2pPr marL="0" indent="4572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2pPr>
            <a:lvl3pPr marL="0" indent="9144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3pPr>
            <a:lvl4pPr marL="0" indent="13716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4pPr>
            <a:lvl5pPr marL="0" indent="1828800" algn="ctr" defTabSz="2438338">
              <a:lnSpc>
                <a:spcPct val="80000"/>
              </a:lnSpc>
              <a:spcBef>
                <a:spcPts val="0"/>
              </a:spcBef>
              <a:buClrTx/>
              <a:buSzTx/>
              <a:buNone/>
              <a:defRPr sz="22400" spc="-448">
                <a:gradFill flip="none" rotWithShape="1">
                  <a:gsLst>
                    <a:gs pos="0">
                      <a:srgbClr val="00E8FF"/>
                    </a:gs>
                    <a:gs pos="100000">
                      <a:srgbClr val="FF00F7"/>
                    </a:gs>
                  </a:gsLst>
                  <a:lin ang="3967761" scaled="0"/>
                </a:gradFill>
                <a:latin typeface="+mn-lt"/>
                <a:ea typeface="+mn-ea"/>
                <a:cs typeface="+mn-cs"/>
                <a:sym typeface="Graphik Semibold"/>
              </a:defRPr>
            </a:lvl5pPr>
          </a:lstStyle>
          <a:p>
            <a:r>
              <a:t>100%</a:t>
            </a:r>
          </a:p>
          <a:p>
            <a:pPr lvl="1"/>
            <a:endParaRPr/>
          </a:p>
          <a:p>
            <a:pPr lvl="2"/>
            <a:endParaRPr/>
          </a:p>
          <a:p>
            <a:pPr lvl="3"/>
            <a:endParaRPr/>
          </a:p>
          <a:p>
            <a:pPr lvl="4"/>
            <a:endParaRPr/>
          </a:p>
        </p:txBody>
      </p:sp>
      <p:sp>
        <p:nvSpPr>
          <p:cNvPr id="107" name="Fact information"/>
          <p:cNvSpPr txBox="1">
            <a:spLocks noGrp="1"/>
          </p:cNvSpPr>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solidFill>
                  <a:srgbClr val="D5D5D5"/>
                </a:solidFill>
                <a:latin typeface="Graphik-Medium"/>
                <a:ea typeface="Graphik-Medium"/>
                <a:cs typeface="Graphik-Medium"/>
                <a:sym typeface="Graphik Medium"/>
              </a:defRPr>
            </a:lvl1pPr>
          </a:lstStyle>
          <a:p>
            <a:r>
              <a:t>Fact information</a:t>
            </a:r>
          </a:p>
        </p:txBody>
      </p:sp>
      <p:sp>
        <p:nvSpPr>
          <p:cNvPr id="108"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115" name="Attribution"/>
          <p:cNvSpPr txBox="1">
            <a:spLocks noGrp="1"/>
          </p:cNvSpPr>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solidFill>
                  <a:srgbClr val="D5D5D5"/>
                </a:solidFill>
                <a:latin typeface="Graphik-Medium"/>
                <a:ea typeface="Graphik-Medium"/>
                <a:cs typeface="Graphik-Medium"/>
                <a:sym typeface="Graphik Medium"/>
              </a:defRPr>
            </a:lvl1pPr>
          </a:lstStyle>
          <a:p>
            <a:r>
              <a:t>Attribution</a:t>
            </a:r>
          </a:p>
        </p:txBody>
      </p:sp>
      <p:sp>
        <p:nvSpPr>
          <p:cNvPr id="116" name="Body Level One…"/>
          <p:cNvSpPr txBox="1">
            <a:spLocks noGrp="1"/>
          </p:cNvSpPr>
          <p:nvPr>
            <p:ph type="body" sz="half" idx="1" hasCustomPrompt="1"/>
          </p:nvPr>
        </p:nvSpPr>
        <p:spPr>
          <a:xfrm>
            <a:off x="1270000" y="4659369"/>
            <a:ext cx="21844000" cy="4394201"/>
          </a:xfrm>
          <a:prstGeom prst="rect">
            <a:avLst/>
          </a:prstGeom>
        </p:spPr>
        <p:txBody>
          <a:bodyPr anchor="ctr"/>
          <a:lstStyle>
            <a:lvl1pPr marL="0" indent="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1pPr>
            <a:lvl2pPr marL="0" indent="4572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2pPr>
            <a:lvl3pPr marL="0" indent="9144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3pPr>
            <a:lvl4pPr marL="0" indent="13716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4pPr>
            <a:lvl5pPr marL="0" indent="1828800" algn="ctr">
              <a:lnSpc>
                <a:spcPct val="80000"/>
              </a:lnSpc>
              <a:spcBef>
                <a:spcPts val="0"/>
              </a:spcBef>
              <a:buClrTx/>
              <a:buSzTx/>
              <a:buNone/>
              <a:defRPr sz="8400" spc="-168">
                <a:gradFill flip="none" rotWithShape="1">
                  <a:gsLst>
                    <a:gs pos="0">
                      <a:srgbClr val="FF00D8"/>
                    </a:gs>
                    <a:gs pos="100000">
                      <a:srgbClr val="FFFD00"/>
                    </a:gs>
                  </a:gsLst>
                  <a:lin ang="2700000" scaled="0"/>
                </a:gradFill>
                <a:latin typeface="+mn-lt"/>
                <a:ea typeface="+mn-ea"/>
                <a:cs typeface="+mn-cs"/>
                <a:sym typeface="Graphik Semibold"/>
              </a:defRPr>
            </a:lvl5pPr>
          </a:lstStyle>
          <a:p>
            <a:r>
              <a:t>“Notable Quote”</a:t>
            </a:r>
          </a:p>
          <a:p>
            <a:pPr lvl="1"/>
            <a:endParaRPr/>
          </a:p>
          <a:p>
            <a:pPr lvl="2"/>
            <a:endParaRPr/>
          </a:p>
          <a:p>
            <a:pPr lvl="3"/>
            <a:endParaRPr/>
          </a:p>
          <a:p>
            <a:pPr lvl="4"/>
            <a:endParaRPr/>
          </a:p>
        </p:txBody>
      </p:sp>
      <p:sp>
        <p:nvSpPr>
          <p:cNvPr id="11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124" name="482346840_2880x1920.jpg"/>
          <p:cNvSpPr>
            <a:spLocks noGrp="1"/>
          </p:cNvSpPr>
          <p:nvPr>
            <p:ph type="pic" sz="half" idx="21"/>
          </p:nvPr>
        </p:nvSpPr>
        <p:spPr>
          <a:xfrm>
            <a:off x="12192000" y="6229350"/>
            <a:ext cx="12192000" cy="8128000"/>
          </a:xfrm>
          <a:prstGeom prst="rect">
            <a:avLst/>
          </a:prstGeom>
        </p:spPr>
        <p:txBody>
          <a:bodyPr lIns="91439" tIns="45719" rIns="91439" bIns="45719">
            <a:noAutofit/>
          </a:bodyPr>
          <a:lstStyle/>
          <a:p>
            <a:endParaRPr/>
          </a:p>
        </p:txBody>
      </p:sp>
      <p:sp>
        <p:nvSpPr>
          <p:cNvPr id="125" name="908252162_2439x1626.jpg"/>
          <p:cNvSpPr>
            <a:spLocks noGrp="1"/>
          </p:cNvSpPr>
          <p:nvPr>
            <p:ph type="pic" sz="half" idx="22"/>
          </p:nvPr>
        </p:nvSpPr>
        <p:spPr>
          <a:xfrm>
            <a:off x="12192000" y="-641351"/>
            <a:ext cx="12192000" cy="8128001"/>
          </a:xfrm>
          <a:prstGeom prst="rect">
            <a:avLst/>
          </a:prstGeom>
        </p:spPr>
        <p:txBody>
          <a:bodyPr lIns="91439" tIns="45719" rIns="91439" bIns="45719">
            <a:noAutofit/>
          </a:bodyPr>
          <a:lstStyle/>
          <a:p>
            <a:endParaRPr/>
          </a:p>
        </p:txBody>
      </p:sp>
      <p:sp>
        <p:nvSpPr>
          <p:cNvPr id="126" name="579215462_1440x2158.jpg"/>
          <p:cNvSpPr>
            <a:spLocks noGrp="1"/>
          </p:cNvSpPr>
          <p:nvPr>
            <p:ph type="pic" idx="23"/>
          </p:nvPr>
        </p:nvSpPr>
        <p:spPr>
          <a:xfrm>
            <a:off x="-1" y="-2258501"/>
            <a:ext cx="12166601" cy="18233003"/>
          </a:xfrm>
          <a:prstGeom prst="rect">
            <a:avLst/>
          </a:prstGeom>
        </p:spPr>
        <p:txBody>
          <a:bodyPr lIns="91439" tIns="45719" rIns="91439" bIns="45719">
            <a:noAutofit/>
          </a:bodyPr>
          <a:lstStyle/>
          <a:p>
            <a:endParaRPr/>
          </a:p>
        </p:txBody>
      </p:sp>
      <p:sp>
        <p:nvSpPr>
          <p:cNvPr id="127"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34" name="Image"/>
          <p:cNvSpPr>
            <a:spLocks noGrp="1"/>
          </p:cNvSpPr>
          <p:nvPr>
            <p:ph type="pic" idx="21"/>
          </p:nvPr>
        </p:nvSpPr>
        <p:spPr>
          <a:xfrm>
            <a:off x="0" y="-1270000"/>
            <a:ext cx="24384000" cy="16256000"/>
          </a:xfrm>
          <a:prstGeom prst="rect">
            <a:avLst/>
          </a:prstGeom>
        </p:spPr>
        <p:txBody>
          <a:bodyPr lIns="91439" tIns="45719" rIns="91439" bIns="45719">
            <a:noAutofit/>
          </a:bodyPr>
          <a:lstStyle/>
          <a:p>
            <a:endParaRPr/>
          </a:p>
        </p:txBody>
      </p:sp>
      <p:sp>
        <p:nvSpPr>
          <p:cNvPr id="1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5.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4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le &amp; Photo">
    <p:spTree>
      <p:nvGrpSpPr>
        <p:cNvPr id="1" name=""/>
        <p:cNvGrpSpPr/>
        <p:nvPr/>
      </p:nvGrpSpPr>
      <p:grpSpPr>
        <a:xfrm>
          <a:off x="0" y="0"/>
          <a:ext cx="0" cy="0"/>
          <a:chOff x="0" y="0"/>
          <a:chExt cx="0" cy="0"/>
        </a:xfrm>
      </p:grpSpPr>
      <p:sp>
        <p:nvSpPr>
          <p:cNvPr id="21" name="Image"/>
          <p:cNvSpPr>
            <a:spLocks noGrp="1"/>
          </p:cNvSpPr>
          <p:nvPr>
            <p:ph type="pic" idx="21"/>
          </p:nvPr>
        </p:nvSpPr>
        <p:spPr>
          <a:xfrm>
            <a:off x="0" y="-762000"/>
            <a:ext cx="24384000" cy="15240000"/>
          </a:xfrm>
          <a:prstGeom prst="rect">
            <a:avLst/>
          </a:prstGeom>
        </p:spPr>
        <p:txBody>
          <a:bodyPr lIns="91439" tIns="45719" rIns="91439" bIns="45719">
            <a:noAutofit/>
          </a:bodyPr>
          <a:lstStyle/>
          <a:p>
            <a:endParaRPr/>
          </a:p>
        </p:txBody>
      </p:sp>
      <p:sp>
        <p:nvSpPr>
          <p:cNvPr id="22" name="Author and Date"/>
          <p:cNvSpPr txBox="1">
            <a:spLocks noGrp="1"/>
          </p:cNvSpPr>
          <p:nvPr>
            <p:ph type="body" sz="quarter" idx="22" hasCustomPrompt="1"/>
          </p:nvPr>
        </p:nvSpPr>
        <p:spPr>
          <a:xfrm>
            <a:off x="1270000" y="12166600"/>
            <a:ext cx="21844000" cy="694055"/>
          </a:xfrm>
          <a:prstGeom prst="rect">
            <a:avLst/>
          </a:prstGeom>
        </p:spPr>
        <p:txBody>
          <a:bodyPr/>
          <a:lstStyle>
            <a:lvl1pPr marL="0" indent="0" algn="ctr" defTabSz="825500">
              <a:spcBef>
                <a:spcPts val="0"/>
              </a:spcBef>
              <a:buClrTx/>
              <a:buSzTx/>
              <a:buNone/>
              <a:defRPr sz="3500">
                <a:solidFill>
                  <a:srgbClr val="D5D5D5"/>
                </a:solidFill>
                <a:latin typeface="Graphik-Medium"/>
                <a:ea typeface="Graphik-Medium"/>
                <a:cs typeface="Graphik-Medium"/>
                <a:sym typeface="Graphik Medium"/>
              </a:defRPr>
            </a:lvl1pPr>
          </a:lstStyle>
          <a:p>
            <a:r>
              <a:t>Author and Date</a:t>
            </a:r>
          </a:p>
        </p:txBody>
      </p:sp>
      <p:sp>
        <p:nvSpPr>
          <p:cNvPr id="23" name="Presentation Title"/>
          <p:cNvSpPr txBox="1">
            <a:spLocks noGrp="1"/>
          </p:cNvSpPr>
          <p:nvPr>
            <p:ph type="title" hasCustomPrompt="1"/>
          </p:nvPr>
        </p:nvSpPr>
        <p:spPr>
          <a:xfrm>
            <a:off x="1270000" y="3289300"/>
            <a:ext cx="21844000" cy="3873500"/>
          </a:xfrm>
          <a:prstGeom prst="rect">
            <a:avLst/>
          </a:prstGeom>
        </p:spPr>
        <p:txBody>
          <a:bodyPr/>
          <a:lstStyle>
            <a:lvl1pPr defTabSz="2438400">
              <a:lnSpc>
                <a:spcPct val="90000"/>
              </a:lnSpc>
              <a:defRPr sz="11600" spc="-348"/>
            </a:lvl1pPr>
          </a:lstStyle>
          <a:p>
            <a:r>
              <a:t>Presentation Title</a:t>
            </a:r>
          </a:p>
        </p:txBody>
      </p:sp>
      <p:sp>
        <p:nvSpPr>
          <p:cNvPr id="24" name="Body Level One…"/>
          <p:cNvSpPr txBox="1">
            <a:spLocks noGrp="1"/>
          </p:cNvSpPr>
          <p:nvPr>
            <p:ph type="body" sz="quarter" idx="1" hasCustomPrompt="1"/>
          </p:nvPr>
        </p:nvSpPr>
        <p:spPr>
          <a:xfrm>
            <a:off x="1270000" y="6985000"/>
            <a:ext cx="21844000" cy="2514600"/>
          </a:xfrm>
          <a:prstGeom prst="rect">
            <a:avLst/>
          </a:prstGeom>
        </p:spPr>
        <p:txBody>
          <a:bodyPr/>
          <a:lstStyle>
            <a:lvl1pPr marL="0" indent="0" algn="ctr" defTabSz="825500">
              <a:spcBef>
                <a:spcPts val="0"/>
              </a:spcBef>
              <a:buClrTx/>
              <a:buSzTx/>
              <a:buNone/>
              <a:defRPr sz="6400">
                <a:solidFill>
                  <a:srgbClr val="D5D5D5"/>
                </a:solidFill>
                <a:latin typeface="Graphik-Medium"/>
                <a:ea typeface="Graphik-Medium"/>
                <a:cs typeface="Graphik-Medium"/>
                <a:sym typeface="Graphik Medium"/>
              </a:defRPr>
            </a:lvl1pPr>
            <a:lvl2pPr marL="0" indent="0" algn="ctr" defTabSz="825500">
              <a:spcBef>
                <a:spcPts val="0"/>
              </a:spcBef>
              <a:buClrTx/>
              <a:buSzTx/>
              <a:buNone/>
              <a:defRPr sz="6400">
                <a:solidFill>
                  <a:srgbClr val="D5D5D5"/>
                </a:solidFill>
                <a:latin typeface="Graphik-Medium"/>
                <a:ea typeface="Graphik-Medium"/>
                <a:cs typeface="Graphik-Medium"/>
                <a:sym typeface="Graphik Medium"/>
              </a:defRPr>
            </a:lvl2pPr>
            <a:lvl3pPr marL="0" indent="0" algn="ctr" defTabSz="825500">
              <a:spcBef>
                <a:spcPts val="0"/>
              </a:spcBef>
              <a:buClrTx/>
              <a:buSzTx/>
              <a:buNone/>
              <a:defRPr sz="6400">
                <a:solidFill>
                  <a:srgbClr val="D5D5D5"/>
                </a:solidFill>
                <a:latin typeface="Graphik-Medium"/>
                <a:ea typeface="Graphik-Medium"/>
                <a:cs typeface="Graphik-Medium"/>
                <a:sym typeface="Graphik Medium"/>
              </a:defRPr>
            </a:lvl3pPr>
            <a:lvl4pPr marL="0" indent="0" algn="ctr" defTabSz="825500">
              <a:spcBef>
                <a:spcPts val="0"/>
              </a:spcBef>
              <a:buClrTx/>
              <a:buSzTx/>
              <a:buNone/>
              <a:defRPr sz="6400">
                <a:solidFill>
                  <a:srgbClr val="D5D5D5"/>
                </a:solidFill>
                <a:latin typeface="Graphik-Medium"/>
                <a:ea typeface="Graphik-Medium"/>
                <a:cs typeface="Graphik-Medium"/>
                <a:sym typeface="Graphik Medium"/>
              </a:defRPr>
            </a:lvl4pPr>
            <a:lvl5pPr marL="0" indent="0" algn="ctr" defTabSz="825500">
              <a:spcBef>
                <a:spcPts val="0"/>
              </a:spcBef>
              <a:buClrTx/>
              <a:buSzTx/>
              <a:buNone/>
              <a:defRPr sz="6400">
                <a:solidFill>
                  <a:srgbClr val="D5D5D5"/>
                </a:solidFill>
                <a:latin typeface="Graphik-Medium"/>
                <a:ea typeface="Graphik-Medium"/>
                <a:cs typeface="Graphik-Medium"/>
                <a:sym typeface="Graphik Medium"/>
              </a:defRPr>
            </a:lvl5pPr>
          </a:lstStyle>
          <a:p>
            <a:r>
              <a:t>Presentation Subtitle</a:t>
            </a:r>
          </a:p>
          <a:p>
            <a:pPr lvl="1"/>
            <a:endParaRPr/>
          </a:p>
          <a:p>
            <a:pPr lvl="2"/>
            <a:endParaRPr/>
          </a:p>
          <a:p>
            <a:pPr lvl="3"/>
            <a:endParaRPr/>
          </a:p>
          <a:p>
            <a:pPr lvl="4"/>
            <a:endParaRPr/>
          </a:p>
        </p:txBody>
      </p:sp>
      <p:sp>
        <p:nvSpPr>
          <p:cNvPr id="2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mp; Photo Alt">
    <p:spTree>
      <p:nvGrpSpPr>
        <p:cNvPr id="1" name=""/>
        <p:cNvGrpSpPr/>
        <p:nvPr/>
      </p:nvGrpSpPr>
      <p:grpSpPr>
        <a:xfrm>
          <a:off x="0" y="0"/>
          <a:ext cx="0" cy="0"/>
          <a:chOff x="0" y="0"/>
          <a:chExt cx="0" cy="0"/>
        </a:xfrm>
      </p:grpSpPr>
      <p:sp>
        <p:nvSpPr>
          <p:cNvPr id="32" name="Image"/>
          <p:cNvSpPr>
            <a:spLocks noGrp="1"/>
          </p:cNvSpPr>
          <p:nvPr>
            <p:ph type="pic" idx="21"/>
          </p:nvPr>
        </p:nvSpPr>
        <p:spPr>
          <a:xfrm>
            <a:off x="7962900" y="-25400"/>
            <a:ext cx="20650200" cy="13766800"/>
          </a:xfrm>
          <a:prstGeom prst="rect">
            <a:avLst/>
          </a:prstGeom>
        </p:spPr>
        <p:txBody>
          <a:bodyPr lIns="91439" tIns="45719" rIns="91439" bIns="45719">
            <a:noAutofit/>
          </a:bodyPr>
          <a:lstStyle/>
          <a:p>
            <a:endParaRPr/>
          </a:p>
        </p:txBody>
      </p:sp>
      <p:sp>
        <p:nvSpPr>
          <p:cNvPr id="33" name="Slide Title"/>
          <p:cNvSpPr txBox="1">
            <a:spLocks noGrp="1"/>
          </p:cNvSpPr>
          <p:nvPr>
            <p:ph type="title" hasCustomPrompt="1"/>
          </p:nvPr>
        </p:nvSpPr>
        <p:spPr>
          <a:xfrm>
            <a:off x="1270000" y="3886200"/>
            <a:ext cx="9652000" cy="3200202"/>
          </a:xfrm>
          <a:prstGeom prst="rect">
            <a:avLst/>
          </a:prstGeom>
        </p:spPr>
        <p:txBody>
          <a:bodyPr/>
          <a:lstStyle/>
          <a:p>
            <a:r>
              <a:t>Slide Title</a:t>
            </a:r>
          </a:p>
        </p:txBody>
      </p:sp>
      <p:sp>
        <p:nvSpPr>
          <p:cNvPr id="34" name="Body Level One…"/>
          <p:cNvSpPr txBox="1">
            <a:spLocks noGrp="1"/>
          </p:cNvSpPr>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solidFill>
                  <a:srgbClr val="D5D5D5"/>
                </a:solidFill>
                <a:latin typeface="Graphik-Medium"/>
                <a:ea typeface="Graphik-Medium"/>
                <a:cs typeface="Graphik-Medium"/>
                <a:sym typeface="Graphik Medium"/>
              </a:defRPr>
            </a:lvl1pPr>
            <a:lvl2pPr marL="0" indent="457200" algn="ctr" defTabSz="825500">
              <a:spcBef>
                <a:spcPts val="0"/>
              </a:spcBef>
              <a:buClrTx/>
              <a:buSzTx/>
              <a:buNone/>
              <a:defRPr sz="5400">
                <a:solidFill>
                  <a:srgbClr val="D5D5D5"/>
                </a:solidFill>
                <a:latin typeface="Graphik-Medium"/>
                <a:ea typeface="Graphik-Medium"/>
                <a:cs typeface="Graphik-Medium"/>
                <a:sym typeface="Graphik Medium"/>
              </a:defRPr>
            </a:lvl2pPr>
            <a:lvl3pPr marL="0" indent="914400" algn="ctr" defTabSz="825500">
              <a:spcBef>
                <a:spcPts val="0"/>
              </a:spcBef>
              <a:buClrTx/>
              <a:buSzTx/>
              <a:buNone/>
              <a:defRPr sz="5400">
                <a:solidFill>
                  <a:srgbClr val="D5D5D5"/>
                </a:solidFill>
                <a:latin typeface="Graphik-Medium"/>
                <a:ea typeface="Graphik-Medium"/>
                <a:cs typeface="Graphik-Medium"/>
                <a:sym typeface="Graphik Medium"/>
              </a:defRPr>
            </a:lvl3pPr>
            <a:lvl4pPr marL="0" indent="1371600" algn="ctr" defTabSz="825500">
              <a:spcBef>
                <a:spcPts val="0"/>
              </a:spcBef>
              <a:buClrTx/>
              <a:buSzTx/>
              <a:buNone/>
              <a:defRPr sz="5400">
                <a:solidFill>
                  <a:srgbClr val="D5D5D5"/>
                </a:solidFill>
                <a:latin typeface="Graphik-Medium"/>
                <a:ea typeface="Graphik-Medium"/>
                <a:cs typeface="Graphik-Medium"/>
                <a:sym typeface="Graphik Medium"/>
              </a:defRPr>
            </a:lvl4pPr>
            <a:lvl5pPr marL="0" indent="1828800" algn="ctr" defTabSz="825500">
              <a:spcBef>
                <a:spcPts val="0"/>
              </a:spcBef>
              <a:buClrTx/>
              <a:buSzTx/>
              <a:buNone/>
              <a:defRPr sz="5400">
                <a:solidFill>
                  <a:srgbClr val="D5D5D5"/>
                </a:solidFill>
                <a:latin typeface="Graphik-Medium"/>
                <a:ea typeface="Graphik-Medium"/>
                <a:cs typeface="Graphik-Medium"/>
                <a:sym typeface="Graphik Medium"/>
              </a:defRPr>
            </a:lvl5pPr>
          </a:lstStyle>
          <a:p>
            <a:r>
              <a:t>Slide Subtitle</a:t>
            </a:r>
          </a:p>
          <a:p>
            <a:pPr lvl="1"/>
            <a:endParaRPr/>
          </a:p>
          <a:p>
            <a:pPr lvl="2"/>
            <a:endParaRPr/>
          </a:p>
          <a:p>
            <a:pPr lvl="3"/>
            <a:endParaRPr/>
          </a:p>
          <a:p>
            <a:pPr lvl="4"/>
            <a:endParaRPr/>
          </a:p>
        </p:txBody>
      </p:sp>
      <p:sp>
        <p:nvSpPr>
          <p:cNvPr id="3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42" name="Slide Title"/>
          <p:cNvSpPr txBox="1">
            <a:spLocks noGrp="1"/>
          </p:cNvSpPr>
          <p:nvPr>
            <p:ph type="title" hasCustomPrompt="1"/>
          </p:nvPr>
        </p:nvSpPr>
        <p:spPr>
          <a:prstGeom prst="rect">
            <a:avLst/>
          </a:prstGeom>
        </p:spPr>
        <p:txBody>
          <a:bodyPr/>
          <a:lstStyle/>
          <a:p>
            <a:r>
              <a:t>Slide Title</a:t>
            </a:r>
          </a:p>
        </p:txBody>
      </p:sp>
      <p:sp>
        <p:nvSpPr>
          <p:cNvPr id="43" name="Slide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Medium"/>
                <a:ea typeface="Graphik-Medium"/>
                <a:cs typeface="Graphik-Medium"/>
                <a:sym typeface="Graphik Medium"/>
              </a:defRPr>
            </a:lvl1pPr>
          </a:lstStyle>
          <a:p>
            <a:r>
              <a:t>Slide Subtitle</a:t>
            </a:r>
          </a:p>
        </p:txBody>
      </p:sp>
      <p:sp>
        <p:nvSpPr>
          <p:cNvPr id="44" name="Body Level One…"/>
          <p:cNvSpPr txBox="1">
            <a:spLocks noGrp="1"/>
          </p:cNvSpPr>
          <p:nvPr>
            <p:ph type="body" idx="1" hasCustomPrompt="1"/>
          </p:nvPr>
        </p:nvSpPr>
        <p:spPr>
          <a:prstGeom prst="rect">
            <a:avLst/>
          </a:prstGeom>
        </p:spPr>
        <p:txBody>
          <a:bodyPr/>
          <a:lstStyle/>
          <a:p>
            <a:r>
              <a:t>Slide bullet text</a:t>
            </a:r>
          </a:p>
          <a:p>
            <a:pPr lvl="1"/>
            <a:endParaRPr/>
          </a:p>
          <a:p>
            <a:pPr lvl="2"/>
            <a:endParaRPr/>
          </a:p>
          <a:p>
            <a:pPr lvl="3"/>
            <a:endParaRPr/>
          </a:p>
          <a:p>
            <a:pPr lvl="4"/>
            <a:endParaRPr/>
          </a:p>
        </p:txBody>
      </p:sp>
      <p:sp>
        <p:nvSpPr>
          <p:cNvPr id="45"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Bullets">
    <p:spTree>
      <p:nvGrpSpPr>
        <p:cNvPr id="1" name=""/>
        <p:cNvGrpSpPr/>
        <p:nvPr/>
      </p:nvGrpSpPr>
      <p:grpSpPr>
        <a:xfrm>
          <a:off x="0" y="0"/>
          <a:ext cx="0" cy="0"/>
          <a:chOff x="0" y="0"/>
          <a:chExt cx="0" cy="0"/>
        </a:xfrm>
      </p:grpSpPr>
      <p:sp>
        <p:nvSpPr>
          <p:cNvPr id="52" name="Body Level One…"/>
          <p:cNvSpPr txBox="1">
            <a:spLocks noGrp="1"/>
          </p:cNvSpPr>
          <p:nvPr>
            <p:ph type="body" idx="1" hasCustomPrompt="1"/>
          </p:nvPr>
        </p:nvSpPr>
        <p:spPr>
          <a:xfrm>
            <a:off x="1270000" y="4269316"/>
            <a:ext cx="21844000" cy="8432801"/>
          </a:xfrm>
          <a:prstGeom prst="rect">
            <a:avLst/>
          </a:prstGeom>
        </p:spPr>
        <p:txBody>
          <a:bodyPr numCol="2" spcCol="1092200"/>
          <a:lstStyle/>
          <a:p>
            <a:r>
              <a:t>Slide bullet text</a:t>
            </a:r>
          </a:p>
          <a:p>
            <a:pPr lvl="1"/>
            <a:endParaRPr/>
          </a:p>
          <a:p>
            <a:pPr lvl="2"/>
            <a:endParaRPr/>
          </a:p>
          <a:p>
            <a:pPr lvl="3"/>
            <a:endParaRPr/>
          </a:p>
          <a:p>
            <a:pPr lvl="4"/>
            <a:endParaRPr/>
          </a:p>
        </p:txBody>
      </p:sp>
      <p:sp>
        <p:nvSpPr>
          <p:cNvPr id="5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0" name="579215462_1440x2158.jpg"/>
          <p:cNvSpPr>
            <a:spLocks noGrp="1"/>
          </p:cNvSpPr>
          <p:nvPr>
            <p:ph type="pic" idx="21"/>
          </p:nvPr>
        </p:nvSpPr>
        <p:spPr>
          <a:xfrm>
            <a:off x="12204700" y="-2277533"/>
            <a:ext cx="12192000" cy="18271067"/>
          </a:xfrm>
          <a:prstGeom prst="rect">
            <a:avLst/>
          </a:prstGeom>
        </p:spPr>
        <p:txBody>
          <a:bodyPr lIns="91439" tIns="45719" rIns="91439" bIns="45719">
            <a:noAutofit/>
          </a:bodyPr>
          <a:lstStyle/>
          <a:p>
            <a:endParaRPr/>
          </a:p>
        </p:txBody>
      </p:sp>
      <p:sp>
        <p:nvSpPr>
          <p:cNvPr id="61" name="Slide Title"/>
          <p:cNvSpPr txBox="1">
            <a:spLocks noGrp="1"/>
          </p:cNvSpPr>
          <p:nvPr>
            <p:ph type="title" hasCustomPrompt="1"/>
          </p:nvPr>
        </p:nvSpPr>
        <p:spPr>
          <a:xfrm>
            <a:off x="1270000" y="838200"/>
            <a:ext cx="9652000" cy="1549400"/>
          </a:xfrm>
          <a:prstGeom prst="rect">
            <a:avLst/>
          </a:prstGeom>
        </p:spPr>
        <p:txBody>
          <a:bodyPr/>
          <a:lstStyle/>
          <a:p>
            <a:r>
              <a:t>Slide Title</a:t>
            </a:r>
          </a:p>
        </p:txBody>
      </p:sp>
      <p:sp>
        <p:nvSpPr>
          <p:cNvPr id="62" name="Body Level One…"/>
          <p:cNvSpPr txBox="1">
            <a:spLocks noGrp="1"/>
          </p:cNvSpPr>
          <p:nvPr>
            <p:ph type="body" sz="half" idx="1" hasCustomPrompt="1"/>
          </p:nvPr>
        </p:nvSpPr>
        <p:spPr>
          <a:xfrm>
            <a:off x="1270000" y="4267200"/>
            <a:ext cx="9652000" cy="8432800"/>
          </a:xfrm>
          <a:prstGeom prst="rect">
            <a:avLst/>
          </a:prstGeom>
        </p:spPr>
        <p:txBody>
          <a:bodyPr/>
          <a:lstStyle/>
          <a:p>
            <a:r>
              <a:t>Slide bullet text</a:t>
            </a:r>
          </a:p>
          <a:p>
            <a:pPr lvl="1"/>
            <a:endParaRPr/>
          </a:p>
          <a:p>
            <a:pPr lvl="2"/>
            <a:endParaRPr/>
          </a:p>
          <a:p>
            <a:pPr lvl="3"/>
            <a:endParaRPr/>
          </a:p>
          <a:p>
            <a:pPr lvl="4"/>
            <a:endParaRPr/>
          </a:p>
        </p:txBody>
      </p:sp>
      <p:sp>
        <p:nvSpPr>
          <p:cNvPr id="63" name="Slide Subtitle"/>
          <p:cNvSpPr txBox="1">
            <a:spLocks noGrp="1"/>
          </p:cNvSpPr>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solidFill>
                  <a:srgbClr val="D5D5D5"/>
                </a:solidFill>
                <a:latin typeface="Graphik-Medium"/>
                <a:ea typeface="Graphik-Medium"/>
                <a:cs typeface="Graphik-Medium"/>
                <a:sym typeface="Graphik Medium"/>
              </a:defRPr>
            </a:lvl1pPr>
          </a:lstStyle>
          <a:p>
            <a:r>
              <a:t>Slide Subtitle</a:t>
            </a:r>
          </a:p>
        </p:txBody>
      </p:sp>
      <p:sp>
        <p:nvSpPr>
          <p:cNvPr id="64"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Section">
    <p:spTree>
      <p:nvGrpSpPr>
        <p:cNvPr id="1" name=""/>
        <p:cNvGrpSpPr/>
        <p:nvPr/>
      </p:nvGrpSpPr>
      <p:grpSpPr>
        <a:xfrm>
          <a:off x="0" y="0"/>
          <a:ext cx="0" cy="0"/>
          <a:chOff x="0" y="0"/>
          <a:chExt cx="0" cy="0"/>
        </a:xfrm>
      </p:grpSpPr>
      <p:sp>
        <p:nvSpPr>
          <p:cNvPr id="71" name="Section Title"/>
          <p:cNvSpPr txBox="1">
            <a:spLocks noGrp="1"/>
          </p:cNvSpPr>
          <p:nvPr>
            <p:ph type="title" hasCustomPrompt="1"/>
          </p:nvPr>
        </p:nvSpPr>
        <p:spPr>
          <a:xfrm>
            <a:off x="1270000" y="3289300"/>
            <a:ext cx="21844000" cy="3873500"/>
          </a:xfrm>
          <a:prstGeom prst="rect">
            <a:avLst/>
          </a:prstGeom>
        </p:spPr>
        <p:txBody>
          <a:bodyPr/>
          <a:lstStyle>
            <a:lvl1pPr>
              <a:lnSpc>
                <a:spcPct val="90000"/>
              </a:lnSpc>
              <a:defRPr sz="11600" spc="-348">
                <a:gradFill flip="none" rotWithShape="1">
                  <a:gsLst>
                    <a:gs pos="0">
                      <a:srgbClr val="00FF00"/>
                    </a:gs>
                    <a:gs pos="100000">
                      <a:srgbClr val="007DFF"/>
                    </a:gs>
                  </a:gsLst>
                  <a:lin ang="3965999" scaled="0"/>
                </a:gradFill>
              </a:defRPr>
            </a:lvl1pPr>
          </a:lstStyle>
          <a:p>
            <a:r>
              <a:t>Section Title</a:t>
            </a:r>
          </a:p>
        </p:txBody>
      </p:sp>
      <p:sp>
        <p:nvSpPr>
          <p:cNvPr id="72"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Title Only">
    <p:spTree>
      <p:nvGrpSpPr>
        <p:cNvPr id="1" name=""/>
        <p:cNvGrpSpPr/>
        <p:nvPr/>
      </p:nvGrpSpPr>
      <p:grpSpPr>
        <a:xfrm>
          <a:off x="0" y="0"/>
          <a:ext cx="0" cy="0"/>
          <a:chOff x="0" y="0"/>
          <a:chExt cx="0" cy="0"/>
        </a:xfrm>
      </p:grpSpPr>
      <p:sp>
        <p:nvSpPr>
          <p:cNvPr id="79" name="Slide Title"/>
          <p:cNvSpPr txBox="1">
            <a:spLocks noGrp="1"/>
          </p:cNvSpPr>
          <p:nvPr>
            <p:ph type="title" hasCustomPrompt="1"/>
          </p:nvPr>
        </p:nvSpPr>
        <p:spPr>
          <a:prstGeom prst="rect">
            <a:avLst/>
          </a:prstGeom>
        </p:spPr>
        <p:txBody>
          <a:bodyPr/>
          <a:lstStyle/>
          <a:p>
            <a:r>
              <a:t>Slide Title</a:t>
            </a:r>
          </a:p>
        </p:txBody>
      </p:sp>
      <p:sp>
        <p:nvSpPr>
          <p:cNvPr id="80" name="Slide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Medium"/>
                <a:ea typeface="Graphik-Medium"/>
                <a:cs typeface="Graphik-Medium"/>
                <a:sym typeface="Graphik Medium"/>
              </a:defRPr>
            </a:lvl1pPr>
          </a:lstStyle>
          <a:p>
            <a:r>
              <a:t>Slide Subtitle</a:t>
            </a:r>
          </a:p>
        </p:txBody>
      </p:sp>
      <p:sp>
        <p:nvSpPr>
          <p:cNvPr id="8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Agenda">
    <p:spTree>
      <p:nvGrpSpPr>
        <p:cNvPr id="1" name=""/>
        <p:cNvGrpSpPr/>
        <p:nvPr/>
      </p:nvGrpSpPr>
      <p:grpSpPr>
        <a:xfrm>
          <a:off x="0" y="0"/>
          <a:ext cx="0" cy="0"/>
          <a:chOff x="0" y="0"/>
          <a:chExt cx="0" cy="0"/>
        </a:xfrm>
      </p:grpSpPr>
      <p:sp>
        <p:nvSpPr>
          <p:cNvPr id="88" name="Agenda Title"/>
          <p:cNvSpPr txBox="1">
            <a:spLocks noGrp="1"/>
          </p:cNvSpPr>
          <p:nvPr>
            <p:ph type="title" hasCustomPrompt="1"/>
          </p:nvPr>
        </p:nvSpPr>
        <p:spPr>
          <a:xfrm>
            <a:off x="1270000" y="812800"/>
            <a:ext cx="21844000" cy="1562100"/>
          </a:xfrm>
          <a:prstGeom prst="rect">
            <a:avLst/>
          </a:prstGeom>
        </p:spPr>
        <p:txBody>
          <a:bodyPr/>
          <a:lstStyle/>
          <a:p>
            <a:r>
              <a:t>Agenda Title</a:t>
            </a:r>
          </a:p>
        </p:txBody>
      </p:sp>
      <p:sp>
        <p:nvSpPr>
          <p:cNvPr id="89" name="Agenda Subtitle"/>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solidFill>
                  <a:srgbClr val="D5D5D5"/>
                </a:solidFill>
                <a:latin typeface="Graphik-Medium"/>
                <a:ea typeface="Graphik-Medium"/>
                <a:cs typeface="Graphik-Medium"/>
                <a:sym typeface="Graphik Medium"/>
              </a:defRPr>
            </a:lvl1pPr>
          </a:lstStyle>
          <a:p>
            <a:r>
              <a:t>Agenda Subtitle</a:t>
            </a:r>
          </a:p>
        </p:txBody>
      </p:sp>
      <p:sp>
        <p:nvSpPr>
          <p:cNvPr id="90" name="Body Level One…"/>
          <p:cNvSpPr txBox="1">
            <a:spLocks noGrp="1"/>
          </p:cNvSpPr>
          <p:nvPr>
            <p:ph type="body" idx="1" hasCustomPrompt="1"/>
          </p:nvPr>
        </p:nvSpPr>
        <p:spPr>
          <a:prstGeom prst="rect">
            <a:avLst/>
          </a:prstGeom>
        </p:spPr>
        <p:txBody>
          <a:bodyPr/>
          <a:lstStyle>
            <a:lvl1pPr marL="0" indent="0" defTabSz="825500">
              <a:buClrTx/>
              <a:buSzTx/>
              <a:buNone/>
              <a:defRPr sz="5500" spc="-55"/>
            </a:lvl1pPr>
            <a:lvl2pPr marL="0" indent="457200" defTabSz="825500">
              <a:buClrTx/>
              <a:buSzTx/>
              <a:buNone/>
              <a:defRPr sz="5500" spc="-55"/>
            </a:lvl2pPr>
            <a:lvl3pPr marL="0" indent="914400" defTabSz="825500">
              <a:buClrTx/>
              <a:buSzTx/>
              <a:buNone/>
              <a:defRPr sz="5500" spc="-55"/>
            </a:lvl3pPr>
            <a:lvl4pPr marL="0" indent="1371600" defTabSz="825500">
              <a:buClrTx/>
              <a:buSzTx/>
              <a:buNone/>
              <a:defRPr sz="5500" spc="-55"/>
            </a:lvl4pPr>
            <a:lvl5pPr marL="0" indent="1828800" defTabSz="825500">
              <a:buClrTx/>
              <a:buSzTx/>
              <a:buNone/>
              <a:defRPr sz="5500" spc="-55"/>
            </a:lvl5pPr>
          </a:lstStyle>
          <a:p>
            <a:r>
              <a:t>Agenda Topics</a:t>
            </a:r>
          </a:p>
          <a:p>
            <a:pPr lvl="1"/>
            <a:endParaRPr/>
          </a:p>
          <a:p>
            <a:pPr lvl="2"/>
            <a:endParaRPr/>
          </a:p>
          <a:p>
            <a:pPr lvl="3"/>
            <a:endParaRPr/>
          </a:p>
          <a:p>
            <a:pPr lvl="4"/>
            <a:endParaRPr/>
          </a:p>
        </p:txBody>
      </p:sp>
      <p:sp>
        <p:nvSpPr>
          <p:cNvPr id="91"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000000"/>
            </a:gs>
            <a:gs pos="100000">
              <a:srgbClr val="3B3B3B"/>
            </a:gs>
          </a:gsLst>
          <a:lin ang="5400000" scaled="0"/>
        </a:gradFill>
        <a:effectLst/>
      </p:bgPr>
    </p:bg>
    <p:spTree>
      <p:nvGrpSpPr>
        <p:cNvPr id="1" name=""/>
        <p:cNvGrpSpPr/>
        <p:nvPr/>
      </p:nvGrpSpPr>
      <p:grpSpPr>
        <a:xfrm>
          <a:off x="0" y="0"/>
          <a:ext cx="0" cy="0"/>
          <a:chOff x="0" y="0"/>
          <a:chExt cx="0" cy="0"/>
        </a:xfrm>
      </p:grpSpPr>
      <p:sp>
        <p:nvSpPr>
          <p:cNvPr id="2" name="Slide Title"/>
          <p:cNvSpPr txBox="1">
            <a:spLocks noGrp="1"/>
          </p:cNvSpPr>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t>Slide Title</a:t>
            </a:r>
          </a:p>
        </p:txBody>
      </p:sp>
      <p:sp>
        <p:nvSpPr>
          <p:cNvPr id="3" name="Body Level One…"/>
          <p:cNvSpPr txBox="1">
            <a:spLocks noGrp="1"/>
          </p:cNvSpPr>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Slide bullet text</a:t>
            </a:r>
          </a:p>
          <a:p>
            <a:pPr lvl="1"/>
            <a:endParaRPr/>
          </a:p>
          <a:p>
            <a:pPr lvl="2"/>
            <a:endParaRPr/>
          </a:p>
          <a:p>
            <a:pPr lvl="3"/>
            <a:endParaRPr/>
          </a:p>
          <a:p>
            <a:pPr lvl="4"/>
            <a:endParaRPr/>
          </a:p>
        </p:txBody>
      </p:sp>
      <p:sp>
        <p:nvSpPr>
          <p:cNvPr id="4" name="Slide Number"/>
          <p:cNvSpPr txBox="1">
            <a:spLocks noGrp="1"/>
          </p:cNvSpPr>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defRPr sz="2200">
                <a:solidFill>
                  <a:srgbClr val="FFFFFF"/>
                </a:solidFill>
              </a:defRPr>
            </a:lvl1pPr>
          </a:lstStyle>
          <a:p>
            <a:fld id="{86CB4B4D-7CA3-9044-876B-883B54F8677D}" type="slidenum">
              <a:t>‹#›</a:t>
            </a:fld>
            <a:endParaRP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spd="med"/>
  <p:txStyles>
    <p:titleStyle>
      <a:lvl1pPr marL="0" marR="0" indent="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1pPr>
      <a:lvl2pPr marL="0" marR="0" indent="4572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2pPr>
      <a:lvl3pPr marL="0" marR="0" indent="9144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3pPr>
      <a:lvl4pPr marL="0" marR="0" indent="13716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4pPr>
      <a:lvl5pPr marL="0" marR="0" indent="18288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5pPr>
      <a:lvl6pPr marL="0" marR="0" indent="22860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6pPr>
      <a:lvl7pPr marL="0" marR="0" indent="27432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7pPr>
      <a:lvl8pPr marL="0" marR="0" indent="32004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8pPr>
      <a:lvl9pPr marL="0" marR="0" indent="3657600" algn="ctr" defTabSz="825500" rtl="0" latinLnBrk="0">
        <a:lnSpc>
          <a:spcPct val="80000"/>
        </a:lnSpc>
        <a:spcBef>
          <a:spcPts val="0"/>
        </a:spcBef>
        <a:spcAft>
          <a:spcPts val="0"/>
        </a:spcAft>
        <a:buClrTx/>
        <a:buSzTx/>
        <a:buFontTx/>
        <a:buNone/>
        <a:tabLst/>
        <a:defRPr sz="8400" b="0" i="0" u="none" strike="noStrike" cap="none" spc="-252" baseline="0">
          <a:gradFill flip="none" rotWithShape="1">
            <a:gsLst>
              <a:gs pos="0">
                <a:srgbClr val="FFFFFF"/>
              </a:gs>
              <a:gs pos="100000">
                <a:srgbClr val="929292"/>
              </a:gs>
            </a:gsLst>
            <a:lin ang="5400000" scaled="0"/>
          </a:gradFill>
          <a:uFillTx/>
          <a:latin typeface="+mn-lt"/>
          <a:ea typeface="+mn-ea"/>
          <a:cs typeface="+mn-cs"/>
          <a:sym typeface="Graphik Semibold"/>
        </a:defRPr>
      </a:lvl9pPr>
    </p:titleStyle>
    <p:bodyStyle>
      <a:lvl1pPr marL="5588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1pPr>
      <a:lvl2pPr marL="11176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2pPr>
      <a:lvl3pPr marL="16764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3pPr>
      <a:lvl4pPr marL="22352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4pPr>
      <a:lvl5pPr marL="27940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5pPr>
      <a:lvl6pPr marL="33528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6pPr>
      <a:lvl7pPr marL="39116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7pPr>
      <a:lvl8pPr marL="44704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8pPr>
      <a:lvl9pPr marL="5029200" marR="0" indent="-558800" algn="l" defTabSz="2438400" rtl="0" latinLnBrk="0">
        <a:lnSpc>
          <a:spcPct val="100000"/>
        </a:lnSpc>
        <a:spcBef>
          <a:spcPts val="2400"/>
        </a:spcBef>
        <a:spcAft>
          <a:spcPts val="0"/>
        </a:spcAft>
        <a:buClr>
          <a:srgbClr val="FFFFFF"/>
        </a:buClr>
        <a:buSzPct val="100000"/>
        <a:buFontTx/>
        <a:buChar char="•"/>
        <a:tabLst/>
        <a:defRPr sz="4800" b="0" i="0" u="none" strike="noStrike" cap="none" spc="0" baseline="0">
          <a:solidFill>
            <a:srgbClr val="FFFFFF"/>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1pPr>
      <a:lvl2pPr marL="0" marR="0" indent="457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2pPr>
      <a:lvl3pPr marL="0" marR="0" indent="914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3pPr>
      <a:lvl4pPr marL="0" marR="0" indent="1371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4pPr>
      <a:lvl5pPr marL="0" marR="0" indent="18288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5pPr>
      <a:lvl6pPr marL="0" marR="0" indent="22860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6pPr>
      <a:lvl7pPr marL="0" marR="0" indent="2743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7pPr>
      <a:lvl8pPr marL="0" marR="0" indent="3200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8pPr>
      <a:lvl9pPr marL="0" marR="0" indent="3657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1.xml"/><Relationship Id="rId5" Type="http://schemas.openxmlformats.org/officeDocument/2006/relationships/image" Target="../media/image4.jpeg"/><Relationship Id="rId4"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image" Target="../media/image12.tif"/><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4.tif"/><Relationship Id="rId2" Type="http://schemas.openxmlformats.org/officeDocument/2006/relationships/image" Target="../media/image13.tif"/><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5.gif"/><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6.tif"/><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7.tif"/><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slideLayout" Target="../slideLayouts/slideLayout11.xml"/><Relationship Id="rId1" Type="http://schemas.openxmlformats.org/officeDocument/2006/relationships/video" Target="https://www.youtube.com/embed/lqfExHpvLRY?feature=oembed"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Tropical Meteorology Vs. Infrastructure"/>
          <p:cNvSpPr txBox="1">
            <a:spLocks noGrp="1"/>
          </p:cNvSpPr>
          <p:nvPr>
            <p:ph type="ctrTitle"/>
          </p:nvPr>
        </p:nvSpPr>
        <p:spPr>
          <a:xfrm>
            <a:off x="608463" y="3457510"/>
            <a:ext cx="23167074" cy="3879454"/>
          </a:xfrm>
          <a:prstGeom prst="rect">
            <a:avLst/>
          </a:prstGeom>
        </p:spPr>
        <p:txBody>
          <a:bodyPr/>
          <a:lstStyle/>
          <a:p>
            <a:r>
              <a:t>Tropical Meteorology Vs. Infrastructure</a:t>
            </a:r>
          </a:p>
        </p:txBody>
      </p:sp>
      <p:sp>
        <p:nvSpPr>
          <p:cNvPr id="152" name="May 11th, 2021            Justyce Countryman"/>
          <p:cNvSpPr txBox="1">
            <a:spLocks noGrp="1"/>
          </p:cNvSpPr>
          <p:nvPr>
            <p:ph type="body" idx="21"/>
          </p:nvPr>
        </p:nvSpPr>
        <p:spPr>
          <a:xfrm>
            <a:off x="-4212793" y="12785660"/>
            <a:ext cx="21844001" cy="694056"/>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pPr marL="0" lvl="2" indent="914400" algn="ctr" defTabSz="825500">
              <a:spcBef>
                <a:spcPts val="0"/>
              </a:spcBef>
              <a:buClrTx/>
              <a:buSzTx/>
              <a:buNone/>
              <a:defRPr sz="3500">
                <a:solidFill>
                  <a:srgbClr val="D5D5D5"/>
                </a:solidFill>
                <a:latin typeface="Graphik-Medium"/>
                <a:ea typeface="Graphik-Medium"/>
                <a:cs typeface="Graphik-Medium"/>
                <a:sym typeface="Graphik Medium"/>
              </a:defRPr>
            </a:pPr>
            <a:r>
              <a:t>May 11th, 2021            Justyce Countryman</a:t>
            </a:r>
          </a:p>
        </p:txBody>
      </p:sp>
      <p:sp>
        <p:nvSpPr>
          <p:cNvPr id="153" name="Final Capstone Project for INT 250"/>
          <p:cNvSpPr txBox="1">
            <a:spLocks noGrp="1"/>
          </p:cNvSpPr>
          <p:nvPr>
            <p:ph type="subTitle" sz="quarter" idx="1"/>
          </p:nvPr>
        </p:nvSpPr>
        <p:spPr>
          <a:xfrm>
            <a:off x="1269999" y="6982949"/>
            <a:ext cx="21844001" cy="2512352"/>
          </a:xfrm>
          <a:prstGeom prst="rect">
            <a:avLst/>
          </a:prstGeom>
        </p:spPr>
        <p:txBody>
          <a:bodyPr/>
          <a:lstStyle/>
          <a:p>
            <a:r>
              <a:t>Final Capstone Project for INT 250</a:t>
            </a:r>
          </a:p>
        </p:txBody>
      </p:sp>
      <p:pic>
        <p:nvPicPr>
          <p:cNvPr id="154" name="unnamed.jpg" descr="unnamed.jpg"/>
          <p:cNvPicPr>
            <a:picLocks noChangeAspect="1"/>
          </p:cNvPicPr>
          <p:nvPr/>
        </p:nvPicPr>
        <p:blipFill>
          <a:blip r:embed="rId2"/>
          <a:stretch>
            <a:fillRect/>
          </a:stretch>
        </p:blipFill>
        <p:spPr>
          <a:xfrm>
            <a:off x="172874" y="-11431"/>
            <a:ext cx="8283099" cy="3789519"/>
          </a:xfrm>
          <a:prstGeom prst="rect">
            <a:avLst/>
          </a:prstGeom>
          <a:ln w="12700">
            <a:miter lim="400000"/>
          </a:ln>
        </p:spPr>
      </p:pic>
      <p:sp>
        <p:nvSpPr>
          <p:cNvPr id="155" name="http://paocweb.mit.edu/images/uploads/medium/hurricane_fran_nasa.jpg"/>
          <p:cNvSpPr txBox="1"/>
          <p:nvPr/>
        </p:nvSpPr>
        <p:spPr>
          <a:xfrm>
            <a:off x="8754735" y="1675057"/>
            <a:ext cx="3117791" cy="5064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200"/>
            </a:lvl1pPr>
          </a:lstStyle>
          <a:p>
            <a:r>
              <a:t>http://paocweb.mit.edu/images/uploads/medium/hurricane_fran_nasa.jpg</a:t>
            </a:r>
          </a:p>
        </p:txBody>
      </p:sp>
      <p:sp>
        <p:nvSpPr>
          <p:cNvPr id="156" name="https://gray-kalb-prod.cdn.arcpublishing.com/resizer/uTEkgflaTJNJ3Ukx3Mx65-NmpWU=/1200x675/smart/cloudfront-us-east-1.images.arcpublishing.com/gray/7TWKFJFQ75MYLP56JR36D4ZO2U.jpg"/>
          <p:cNvSpPr txBox="1"/>
          <p:nvPr/>
        </p:nvSpPr>
        <p:spPr>
          <a:xfrm>
            <a:off x="7111377" y="10372452"/>
            <a:ext cx="4216999" cy="9128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200"/>
            </a:lvl1pPr>
          </a:lstStyle>
          <a:p>
            <a:r>
              <a:t>https://gray-kalb-prod.cdn.arcpublishing.com/resizer/uTEkgflaTJNJ3Ukx3Mx65-NmpWU=/1200x675/smart/cloudfront-us-east-1.images.arcpublishing.com/gray/7TWKFJFQ75MYLP56JR36D4ZO2U.jpg</a:t>
            </a:r>
          </a:p>
        </p:txBody>
      </p:sp>
      <p:pic>
        <p:nvPicPr>
          <p:cNvPr id="157" name="7TWKFJFQ75MYLP56JR36D4ZO2U.jpg" descr="7TWKFJFQ75MYLP56JR36D4ZO2U.jpg"/>
          <p:cNvPicPr>
            <a:picLocks noChangeAspect="1"/>
          </p:cNvPicPr>
          <p:nvPr/>
        </p:nvPicPr>
        <p:blipFill>
          <a:blip r:embed="rId3"/>
          <a:stretch>
            <a:fillRect/>
          </a:stretch>
        </p:blipFill>
        <p:spPr>
          <a:xfrm>
            <a:off x="-19204" y="8554461"/>
            <a:ext cx="6896807" cy="3879454"/>
          </a:xfrm>
          <a:prstGeom prst="rect">
            <a:avLst/>
          </a:prstGeom>
          <a:ln w="12700">
            <a:miter lim="400000"/>
          </a:ln>
        </p:spPr>
      </p:pic>
      <p:sp>
        <p:nvSpPr>
          <p:cNvPr id="158" name="https://www.inquirer.com/resizer/_cQen3NUEyfbkoJ1lPUrJ6uKeI8=/1400x0/center/middle/arc-anglerfish-arc2-prod-pmn.s3.amazonaws.com/public/RJGEPC52GBB5FOQU2LEJEK42G4.jpg"/>
          <p:cNvSpPr txBox="1"/>
          <p:nvPr/>
        </p:nvSpPr>
        <p:spPr>
          <a:xfrm>
            <a:off x="12235475" y="10270852"/>
            <a:ext cx="3440601" cy="11160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200"/>
            </a:lvl1pPr>
          </a:lstStyle>
          <a:p>
            <a:r>
              <a:t>https://www.inquirer.com/resizer/_cQen3NUEyfbkoJ1lPUrJ6uKeI8=/1400x0/center/middle/arc-anglerfish-arc2-prod-pmn.s3.amazonaws.com/public/RJGEPC52GBB5FOQU2LEJEK42G4.jpg</a:t>
            </a:r>
          </a:p>
        </p:txBody>
      </p:sp>
      <p:pic>
        <p:nvPicPr>
          <p:cNvPr id="159" name="RJGEPC52GBB5FOQU2LEJEK42G4.jpg" descr="RJGEPC52GBB5FOQU2LEJEK42G4.jpg"/>
          <p:cNvPicPr>
            <a:picLocks noChangeAspect="1"/>
          </p:cNvPicPr>
          <p:nvPr/>
        </p:nvPicPr>
        <p:blipFill>
          <a:blip r:embed="rId4"/>
          <a:stretch>
            <a:fillRect/>
          </a:stretch>
        </p:blipFill>
        <p:spPr>
          <a:xfrm>
            <a:off x="15823068" y="8003340"/>
            <a:ext cx="8479679" cy="5651101"/>
          </a:xfrm>
          <a:prstGeom prst="rect">
            <a:avLst/>
          </a:prstGeom>
          <a:ln w="12700">
            <a:miter lim="400000"/>
          </a:ln>
        </p:spPr>
      </p:pic>
      <p:pic>
        <p:nvPicPr>
          <p:cNvPr id="160" name="el-nino-reshapes-the-weather.jpg" descr="el-nino-reshapes-the-weather.jpg"/>
          <p:cNvPicPr>
            <a:picLocks noChangeAspect="1"/>
          </p:cNvPicPr>
          <p:nvPr/>
        </p:nvPicPr>
        <p:blipFill>
          <a:blip r:embed="rId5"/>
          <a:stretch>
            <a:fillRect/>
          </a:stretch>
        </p:blipFill>
        <p:spPr>
          <a:xfrm>
            <a:off x="17446897" y="33536"/>
            <a:ext cx="6736924" cy="3789519"/>
          </a:xfrm>
          <a:prstGeom prst="rect">
            <a:avLst/>
          </a:prstGeom>
          <a:ln w="12700">
            <a:miter lim="400000"/>
          </a:ln>
        </p:spPr>
      </p:pic>
      <p:sp>
        <p:nvSpPr>
          <p:cNvPr id="161" name="https://cms.accuweather.com/wp-content/uploads/2018/07/el-nino-reshapes-the-weather.jpg?w=632"/>
          <p:cNvSpPr txBox="1"/>
          <p:nvPr/>
        </p:nvSpPr>
        <p:spPr>
          <a:xfrm>
            <a:off x="13924643" y="1573457"/>
            <a:ext cx="3223065" cy="7096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200"/>
            </a:lvl1pPr>
          </a:lstStyle>
          <a:p>
            <a:r>
              <a:t>https://cms.accuweather.com/wp-content/uploads/2018/07/el-nino-reshapes-the-weather.jpg?w=632</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9" name="Overhead-graphic.jpg" descr="Overhead-graphic.jpg"/>
          <p:cNvPicPr>
            <a:picLocks noChangeAspect="1"/>
          </p:cNvPicPr>
          <p:nvPr/>
        </p:nvPicPr>
        <p:blipFill>
          <a:blip r:embed="rId2"/>
          <a:stretch>
            <a:fillRect/>
          </a:stretch>
        </p:blipFill>
        <p:spPr>
          <a:xfrm>
            <a:off x="12695303" y="4358"/>
            <a:ext cx="12700001" cy="12903201"/>
          </a:xfrm>
          <a:prstGeom prst="rect">
            <a:avLst/>
          </a:prstGeom>
          <a:ln w="12700">
            <a:miter lim="400000"/>
          </a:ln>
        </p:spPr>
      </p:pic>
      <p:pic>
        <p:nvPicPr>
          <p:cNvPr id="200" name="Underground.jpg" descr="Underground.jpg"/>
          <p:cNvPicPr>
            <a:picLocks noChangeAspect="1"/>
          </p:cNvPicPr>
          <p:nvPr/>
        </p:nvPicPr>
        <p:blipFill>
          <a:blip r:embed="rId3"/>
          <a:stretch>
            <a:fillRect/>
          </a:stretch>
        </p:blipFill>
        <p:spPr>
          <a:xfrm>
            <a:off x="-46029" y="4358"/>
            <a:ext cx="12700001" cy="12903201"/>
          </a:xfrm>
          <a:prstGeom prst="rect">
            <a:avLst/>
          </a:prstGeom>
          <a:ln w="12700">
            <a:miter lim="400000"/>
          </a:ln>
        </p:spPr>
      </p:pic>
      <p:sp>
        <p:nvSpPr>
          <p:cNvPr id="201" name="https://www.rock.coop/files/images/About%20Us/Overhead-graphic.jpg"/>
          <p:cNvSpPr txBox="1"/>
          <p:nvPr/>
        </p:nvSpPr>
        <p:spPr>
          <a:xfrm>
            <a:off x="13529024" y="13080607"/>
            <a:ext cx="10407702" cy="4922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https://www.rock.coop/files/images/About%20Us/Overhead-graphic.jpg</a:t>
            </a:r>
          </a:p>
        </p:txBody>
      </p:sp>
      <p:sp>
        <p:nvSpPr>
          <p:cNvPr id="202" name="https://www.rock.coop/files/images/About%20Us/Underground.jpg"/>
          <p:cNvSpPr txBox="1"/>
          <p:nvPr/>
        </p:nvSpPr>
        <p:spPr>
          <a:xfrm>
            <a:off x="1441192" y="13080607"/>
            <a:ext cx="9725560" cy="4922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https://www.rock.coop/files/images/About%20Us/Underground.jpg</a:t>
            </a:r>
          </a:p>
        </p:txBody>
      </p:sp>
    </p:spTree>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 name="Housing Infrastructure Vs. Weather"/>
          <p:cNvSpPr txBox="1">
            <a:spLocks noGrp="1"/>
          </p:cNvSpPr>
          <p:nvPr>
            <p:ph type="title"/>
          </p:nvPr>
        </p:nvSpPr>
        <p:spPr>
          <a:prstGeom prst="rect">
            <a:avLst/>
          </a:prstGeom>
        </p:spPr>
        <p:txBody>
          <a:bodyPr/>
          <a:lstStyle/>
          <a:p>
            <a:r>
              <a:rPr>
                <a:gradFill flip="none" rotWithShape="1">
                  <a:gsLst>
                    <a:gs pos="0">
                      <a:srgbClr val="FDFF55"/>
                    </a:gs>
                    <a:gs pos="100000">
                      <a:srgbClr val="929292"/>
                    </a:gs>
                  </a:gsLst>
                  <a:lin ang="5400000" scaled="0"/>
                </a:gradFill>
              </a:rPr>
              <a:t>Housing Infrastructure</a:t>
            </a:r>
            <a:r>
              <a:t> Vs. </a:t>
            </a:r>
            <a:r>
              <a:rPr>
                <a:gradFill flip="none" rotWithShape="1">
                  <a:gsLst>
                    <a:gs pos="0">
                      <a:srgbClr val="0EFF92"/>
                    </a:gs>
                    <a:gs pos="100000">
                      <a:srgbClr val="929292"/>
                    </a:gs>
                  </a:gsLst>
                  <a:lin ang="5400000" scaled="0"/>
                </a:gradFill>
              </a:rPr>
              <a:t>Weather</a:t>
            </a:r>
          </a:p>
        </p:txBody>
      </p:sp>
      <p:sp>
        <p:nvSpPr>
          <p:cNvPr id="205" name="During Superstorm Sandy, over 650,000 homes were destroyed.…"/>
          <p:cNvSpPr txBox="1">
            <a:spLocks noGrp="1"/>
          </p:cNvSpPr>
          <p:nvPr>
            <p:ph type="body" sz="half" idx="1"/>
          </p:nvPr>
        </p:nvSpPr>
        <p:spPr>
          <a:xfrm>
            <a:off x="139775" y="3683000"/>
            <a:ext cx="14107333" cy="8432800"/>
          </a:xfrm>
          <a:prstGeom prst="rect">
            <a:avLst/>
          </a:prstGeom>
        </p:spPr>
        <p:txBody>
          <a:bodyPr/>
          <a:lstStyle/>
          <a:p>
            <a:r>
              <a:t>During Superstorm Sandy, over 650,000 homes were destroyed.</a:t>
            </a:r>
          </a:p>
          <a:p>
            <a:r>
              <a:t>Over three hundred homes were lost in the district of Breezy Point in Queens, New York.</a:t>
            </a:r>
          </a:p>
          <a:p>
            <a:r>
              <a:t>Building Architect Illya Azaroff constructed a house in 2019 that may handle storms more severe than Sandy.</a:t>
            </a:r>
          </a:p>
        </p:txBody>
      </p:sp>
      <p:pic>
        <p:nvPicPr>
          <p:cNvPr id="206" name="Image" descr="Image"/>
          <p:cNvPicPr>
            <a:picLocks noChangeAspect="1"/>
          </p:cNvPicPr>
          <p:nvPr/>
        </p:nvPicPr>
        <p:blipFill>
          <a:blip r:embed="rId2"/>
          <a:stretch>
            <a:fillRect/>
          </a:stretch>
        </p:blipFill>
        <p:spPr>
          <a:xfrm>
            <a:off x="14617362" y="3687167"/>
            <a:ext cx="9639301" cy="9601201"/>
          </a:xfrm>
          <a:prstGeom prst="rect">
            <a:avLst/>
          </a:prstGeom>
          <a:ln w="12700">
            <a:miter lim="400000"/>
          </a:ln>
        </p:spPr>
      </p:pic>
      <p:sp>
        <p:nvSpPr>
          <p:cNvPr id="207" name="https://www.google.com/url?sa=i&amp;url=https%3A%2F%2Fwww.pinterest.com%2Fpin%2F222506037815917953%2F&amp;psig=AOvVaw3E9LlRR2kyximCLTepTeZV&amp;ust=1620793896459000&amp;source=images&amp;cd=vfe&amp;ved=0CAIQjRxqFwoTCOiz5_blwPACFQAAAAAdAAAAABAu"/>
          <p:cNvSpPr txBox="1"/>
          <p:nvPr/>
        </p:nvSpPr>
        <p:spPr>
          <a:xfrm>
            <a:off x="16309900" y="2570180"/>
            <a:ext cx="7809973" cy="9128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200"/>
            </a:lvl1pPr>
          </a:lstStyle>
          <a:p>
            <a:r>
              <a:t>https://www.google.com/url?sa=i&amp;url=https%3A%2F%2Fwww.pinterest.com%2Fpin%2F222506037815917953%2F&amp;psig=AOvVaw3E9LlRR2kyximCLTepTeZV&amp;ust=1620793896459000&amp;source=images&amp;cd=vfe&amp;ved=0CAIQjRxqFwoTCOiz5_blwPACFQAAAAAdAAAAABAu</a:t>
            </a:r>
          </a:p>
        </p:txBody>
      </p:sp>
    </p:spTree>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9" name="How Is The House Hurricane Resistant?"/>
          <p:cNvSpPr txBox="1">
            <a:spLocks noGrp="1"/>
          </p:cNvSpPr>
          <p:nvPr>
            <p:ph type="title"/>
          </p:nvPr>
        </p:nvSpPr>
        <p:spPr>
          <a:xfrm>
            <a:off x="1270000" y="452089"/>
            <a:ext cx="21844000" cy="1557438"/>
          </a:xfrm>
          <a:prstGeom prst="rect">
            <a:avLst/>
          </a:prstGeom>
        </p:spPr>
        <p:txBody>
          <a:bodyPr/>
          <a:lstStyle>
            <a:lvl1pPr>
              <a:defRPr>
                <a:gradFill flip="none" rotWithShape="1">
                  <a:gsLst>
                    <a:gs pos="0">
                      <a:srgbClr val="FFFFFF"/>
                    </a:gs>
                    <a:gs pos="100000">
                      <a:srgbClr val="3B1D0F"/>
                    </a:gs>
                  </a:gsLst>
                  <a:lin ang="5400000" scaled="0"/>
                </a:gradFill>
              </a:defRPr>
            </a:lvl1pPr>
          </a:lstStyle>
          <a:p>
            <a:r>
              <a:t>How Is The House Hurricane Resistant?</a:t>
            </a:r>
          </a:p>
        </p:txBody>
      </p:sp>
      <p:sp>
        <p:nvSpPr>
          <p:cNvPr id="210" name="House is situated thirty-six inches above mean flood levels.…"/>
          <p:cNvSpPr txBox="1">
            <a:spLocks noGrp="1"/>
          </p:cNvSpPr>
          <p:nvPr>
            <p:ph type="body" sz="half" idx="1"/>
          </p:nvPr>
        </p:nvSpPr>
        <p:spPr>
          <a:xfrm>
            <a:off x="260011" y="3449590"/>
            <a:ext cx="13881421" cy="8827944"/>
          </a:xfrm>
          <a:prstGeom prst="rect">
            <a:avLst/>
          </a:prstGeom>
        </p:spPr>
        <p:txBody>
          <a:bodyPr/>
          <a:lstStyle/>
          <a:p>
            <a:pPr marL="469391" indent="-469391" defTabSz="2048255">
              <a:spcBef>
                <a:spcPts val="2000"/>
              </a:spcBef>
              <a:defRPr sz="4032"/>
            </a:pPr>
            <a:r>
              <a:t>House is situated thirty-six inches above mean flood levels.</a:t>
            </a:r>
          </a:p>
          <a:p>
            <a:pPr marL="469391" indent="-469391" defTabSz="2048255">
              <a:spcBef>
                <a:spcPts val="2000"/>
              </a:spcBef>
              <a:defRPr sz="4032"/>
            </a:pPr>
            <a:r>
              <a:t>Foundation, floor, and walls are made of concrete.</a:t>
            </a:r>
          </a:p>
          <a:p>
            <a:pPr marL="469391" indent="-469391" defTabSz="2048255">
              <a:spcBef>
                <a:spcPts val="2000"/>
              </a:spcBef>
              <a:defRPr sz="4032"/>
            </a:pPr>
            <a:r>
              <a:t>Anticipated to handle extreme precipitation and wind speeds of up to three hundred miles per hour.</a:t>
            </a:r>
          </a:p>
          <a:p>
            <a:pPr marL="469391" indent="-469391" defTabSz="2048255">
              <a:spcBef>
                <a:spcPts val="2000"/>
              </a:spcBef>
              <a:defRPr sz="4032"/>
            </a:pPr>
            <a:r>
              <a:t>Contains “fiber cement board sidings” with flame resistance (Efstathiou and Gopal, Web).</a:t>
            </a:r>
          </a:p>
          <a:p>
            <a:pPr marL="469391" indent="-469391" defTabSz="2048255">
              <a:spcBef>
                <a:spcPts val="2000"/>
              </a:spcBef>
              <a:defRPr sz="4032"/>
            </a:pPr>
            <a:r>
              <a:t>Rigid, overlapping “polymer roof shingles” secured by bolts (Efstathiou and Gopal, Web).</a:t>
            </a:r>
          </a:p>
          <a:p>
            <a:pPr marL="469391" indent="-469391" defTabSz="2048255">
              <a:spcBef>
                <a:spcPts val="2000"/>
              </a:spcBef>
              <a:defRPr sz="4032"/>
            </a:pPr>
            <a:r>
              <a:t>Roof designed with robust “connectors” (Efstathiou and Gopal, Web).</a:t>
            </a:r>
          </a:p>
        </p:txBody>
      </p:sp>
      <p:pic>
        <p:nvPicPr>
          <p:cNvPr id="211" name="Image" descr="Image"/>
          <p:cNvPicPr>
            <a:picLocks noChangeAspect="1"/>
          </p:cNvPicPr>
          <p:nvPr/>
        </p:nvPicPr>
        <p:blipFill>
          <a:blip r:embed="rId2"/>
          <a:stretch>
            <a:fillRect/>
          </a:stretch>
        </p:blipFill>
        <p:spPr>
          <a:xfrm>
            <a:off x="15157977" y="2615200"/>
            <a:ext cx="8924596" cy="5949731"/>
          </a:xfrm>
          <a:prstGeom prst="rect">
            <a:avLst/>
          </a:prstGeom>
          <a:ln w="12700">
            <a:miter lim="400000"/>
          </a:ln>
        </p:spPr>
      </p:pic>
      <p:pic>
        <p:nvPicPr>
          <p:cNvPr id="212" name="Image" descr="Image"/>
          <p:cNvPicPr>
            <a:picLocks noChangeAspect="1"/>
          </p:cNvPicPr>
          <p:nvPr/>
        </p:nvPicPr>
        <p:blipFill>
          <a:blip r:embed="rId3"/>
          <a:stretch>
            <a:fillRect/>
          </a:stretch>
        </p:blipFill>
        <p:spPr>
          <a:xfrm>
            <a:off x="15093644" y="8543185"/>
            <a:ext cx="9053262" cy="5095961"/>
          </a:xfrm>
          <a:prstGeom prst="rect">
            <a:avLst/>
          </a:prstGeom>
          <a:ln w="12700">
            <a:miter lim="400000"/>
          </a:ln>
        </p:spPr>
      </p:pic>
      <p:sp>
        <p:nvSpPr>
          <p:cNvPr id="213" name="https://dsx.weather.com//util/image/w/cba8ea2d-d9f8-4fb0-a676-8544315c2704.png?v=at&amp;w=485&amp;h=273&amp;api=7db9fe61-7414-47b5-9871-e17d87b8b6a0"/>
          <p:cNvSpPr txBox="1"/>
          <p:nvPr/>
        </p:nvSpPr>
        <p:spPr>
          <a:xfrm>
            <a:off x="12428500" y="11807635"/>
            <a:ext cx="2824022" cy="11160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200"/>
            </a:lvl1pPr>
          </a:lstStyle>
          <a:p>
            <a:r>
              <a:t>https://dsx.weather.com//util/image/w/cba8ea2d-d9f8-4fb0-a676-8544315c2704.png?v=at&amp;w=485&amp;h=273&amp;api=7db9fe61-7414-47b5-9871-e17d87b8b6a0</a:t>
            </a:r>
          </a:p>
        </p:txBody>
      </p:sp>
      <p:sp>
        <p:nvSpPr>
          <p:cNvPr id="214" name="https://www.insurancejournal.com/app/uploads/2019/05/storm-resistant-home-768x512.jpg"/>
          <p:cNvSpPr txBox="1"/>
          <p:nvPr/>
        </p:nvSpPr>
        <p:spPr>
          <a:xfrm>
            <a:off x="12502646" y="2628685"/>
            <a:ext cx="2675730" cy="7096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200"/>
            </a:lvl1pPr>
          </a:lstStyle>
          <a:p>
            <a:r>
              <a:t>https://www.insurancejournal.com/app/uploads/2019/05/storm-resistant-home-768x512.jpg</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2" presetClass="entr" presetSubtype="8" fill="hold" grpId="1" nodeType="clickEffect">
                                  <p:stCondLst>
                                    <p:cond delay="0"/>
                                  </p:stCondLst>
                                  <p:iterate>
                                    <p:tmAbs val="0"/>
                                  </p:iterate>
                                  <p:childTnLst>
                                    <p:set>
                                      <p:cBhvr>
                                        <p:cTn id="6" fill="hold"/>
                                        <p:tgtEl>
                                          <p:spTgt spid="212"/>
                                        </p:tgtEl>
                                        <p:attrNameLst>
                                          <p:attrName>style.visibility</p:attrName>
                                        </p:attrNameLst>
                                      </p:cBhvr>
                                      <p:to>
                                        <p:strVal val="visible"/>
                                      </p:to>
                                    </p:set>
                                    <p:animEffect transition="in" filter="wipe(left)">
                                      <p:cBhvr>
                                        <p:cTn id="7" dur="1000"/>
                                        <p:tgtEl>
                                          <p:spTgt spid="212"/>
                                        </p:tgtEl>
                                      </p:cBhvr>
                                    </p:animEffect>
                                  </p:childTnLst>
                                </p:cTn>
                              </p:par>
                            </p:childTnLst>
                          </p:cTn>
                        </p:par>
                        <p:par>
                          <p:cTn id="8" fill="hold">
                            <p:stCondLst>
                              <p:cond delay="1000"/>
                            </p:stCondLst>
                            <p:childTnLst>
                              <p:par>
                                <p:cTn id="9" presetID="22" presetClass="entr" presetSubtype="8" fill="hold" grpId="2" nodeType="afterEffect">
                                  <p:stCondLst>
                                    <p:cond delay="0"/>
                                  </p:stCondLst>
                                  <p:iterate>
                                    <p:tmAbs val="0"/>
                                  </p:iterate>
                                  <p:childTnLst>
                                    <p:set>
                                      <p:cBhvr>
                                        <p:cTn id="10" fill="hold"/>
                                        <p:tgtEl>
                                          <p:spTgt spid="213"/>
                                        </p:tgtEl>
                                        <p:attrNameLst>
                                          <p:attrName>style.visibility</p:attrName>
                                        </p:attrNameLst>
                                      </p:cBhvr>
                                      <p:to>
                                        <p:strVal val="visible"/>
                                      </p:to>
                                    </p:set>
                                    <p:animEffect transition="in" filter="wipe(left)">
                                      <p:cBhvr>
                                        <p:cTn id="11" dur="1000"/>
                                        <p:tgtEl>
                                          <p:spTgt spid="2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2" grpId="1" animBg="1" advAuto="0"/>
      <p:bldP spid="213" grpId="2"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6" name="Primary Concern: Many Lower Class Family and African American Homes Have Very Little Protection From Natural Disasters"/>
          <p:cNvSpPr txBox="1">
            <a:spLocks noGrp="1"/>
          </p:cNvSpPr>
          <p:nvPr>
            <p:ph type="title"/>
          </p:nvPr>
        </p:nvSpPr>
        <p:spPr>
          <a:xfrm>
            <a:off x="1270000" y="1197557"/>
            <a:ext cx="21698307" cy="1557438"/>
          </a:xfrm>
          <a:prstGeom prst="rect">
            <a:avLst/>
          </a:prstGeom>
        </p:spPr>
        <p:txBody>
          <a:bodyPr/>
          <a:lstStyle>
            <a:lvl1pPr defTabSz="470534">
              <a:defRPr sz="4788" spc="-143"/>
            </a:lvl1pPr>
          </a:lstStyle>
          <a:p>
            <a:r>
              <a:t>Primary Concern: Many Lower Class Family and African American Homes Have Very Little Protection From Natural Disasters</a:t>
            </a:r>
          </a:p>
        </p:txBody>
      </p:sp>
      <p:sp>
        <p:nvSpPr>
          <p:cNvPr id="217" name="In 2017, Hurricane Harvey took over thirty thousand homes away in the southern United States.…"/>
          <p:cNvSpPr txBox="1">
            <a:spLocks noGrp="1"/>
          </p:cNvSpPr>
          <p:nvPr>
            <p:ph type="body" sz="half" idx="1"/>
          </p:nvPr>
        </p:nvSpPr>
        <p:spPr>
          <a:xfrm>
            <a:off x="1149763" y="3316846"/>
            <a:ext cx="10422173" cy="9364448"/>
          </a:xfrm>
          <a:prstGeom prst="rect">
            <a:avLst/>
          </a:prstGeom>
        </p:spPr>
        <p:txBody>
          <a:bodyPr/>
          <a:lstStyle/>
          <a:p>
            <a:pPr marL="396747" indent="-396747" defTabSz="1731263">
              <a:spcBef>
                <a:spcPts val="1700"/>
              </a:spcBef>
              <a:defRPr sz="3407"/>
            </a:pPr>
            <a:r>
              <a:t>In 2017, Hurricane Harvey took over thirty thousand homes away in the southern United States.</a:t>
            </a:r>
          </a:p>
          <a:p>
            <a:pPr marL="396747" indent="-396747" defTabSz="1731263">
              <a:spcBef>
                <a:spcPts val="1700"/>
              </a:spcBef>
              <a:defRPr sz="3407"/>
            </a:pPr>
            <a:r>
              <a:t>Some individuals with little income were living in old or frail houses.</a:t>
            </a:r>
          </a:p>
          <a:p>
            <a:pPr marL="396747" indent="-396747" defTabSz="1731263">
              <a:spcBef>
                <a:spcPts val="1700"/>
              </a:spcBef>
              <a:defRPr sz="3407"/>
            </a:pPr>
            <a:r>
              <a:t>Others may have been in buildings that pose a high risk to indoor flooding. </a:t>
            </a:r>
          </a:p>
          <a:p>
            <a:pPr marL="396747" indent="-396747" defTabSz="1731263">
              <a:spcBef>
                <a:spcPts val="1700"/>
              </a:spcBef>
              <a:defRPr sz="3407"/>
            </a:pPr>
            <a:r>
              <a:t>African Americans also run the potential of the same problems, as well as living near industries that utilize hazardous materials. </a:t>
            </a:r>
          </a:p>
          <a:p>
            <a:pPr marL="396747" indent="-396747" defTabSz="1731263">
              <a:spcBef>
                <a:spcPts val="1700"/>
              </a:spcBef>
              <a:defRPr sz="3407"/>
            </a:pPr>
            <a:r>
              <a:t>Introduces exposure to chemicals or poisonous accidents.</a:t>
            </a:r>
          </a:p>
          <a:p>
            <a:pPr marL="396747" indent="-396747" defTabSz="1731263">
              <a:spcBef>
                <a:spcPts val="1700"/>
              </a:spcBef>
              <a:defRPr sz="3407"/>
            </a:pPr>
            <a:r>
              <a:t>All connect to the idea of severe weather, especially hurricanes. </a:t>
            </a:r>
          </a:p>
        </p:txBody>
      </p:sp>
      <p:pic>
        <p:nvPicPr>
          <p:cNvPr id="218" name="im-137414.jpeg" descr="im-137414.jpeg"/>
          <p:cNvPicPr>
            <a:picLocks noChangeAspect="1"/>
          </p:cNvPicPr>
          <p:nvPr/>
        </p:nvPicPr>
        <p:blipFill>
          <a:blip r:embed="rId2"/>
          <a:stretch>
            <a:fillRect/>
          </a:stretch>
        </p:blipFill>
        <p:spPr>
          <a:xfrm>
            <a:off x="12005391" y="3316846"/>
            <a:ext cx="11678323" cy="7785548"/>
          </a:xfrm>
          <a:prstGeom prst="rect">
            <a:avLst/>
          </a:prstGeom>
          <a:ln w="12700">
            <a:miter lim="400000"/>
          </a:ln>
        </p:spPr>
      </p:pic>
      <p:sp>
        <p:nvSpPr>
          <p:cNvPr id="219" name="https://images.wsj.net/im-137414?width=1260&amp;size=1.5"/>
          <p:cNvSpPr txBox="1"/>
          <p:nvPr/>
        </p:nvSpPr>
        <p:spPr>
          <a:xfrm>
            <a:off x="13937168" y="11664245"/>
            <a:ext cx="7814768" cy="4922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https://images.wsj.net/im-137414?width=1260&amp;size=1.5</a:t>
            </a:r>
          </a:p>
        </p:txBody>
      </p:sp>
    </p:spTree>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1" name="Additional Concerns for African Americans and The U.S. Lower Class"/>
          <p:cNvSpPr txBox="1">
            <a:spLocks noGrp="1"/>
          </p:cNvSpPr>
          <p:nvPr>
            <p:ph type="title"/>
          </p:nvPr>
        </p:nvSpPr>
        <p:spPr>
          <a:prstGeom prst="rect">
            <a:avLst/>
          </a:prstGeom>
        </p:spPr>
        <p:txBody>
          <a:bodyPr/>
          <a:lstStyle>
            <a:lvl1pPr defTabSz="544830">
              <a:defRPr sz="5544" spc="-166">
                <a:gradFill flip="none" rotWithShape="1">
                  <a:gsLst>
                    <a:gs pos="0">
                      <a:srgbClr val="FFFFFF"/>
                    </a:gs>
                    <a:gs pos="100000">
                      <a:srgbClr val="03430C"/>
                    </a:gs>
                  </a:gsLst>
                  <a:lin ang="5400000" scaled="0"/>
                </a:gradFill>
              </a:defRPr>
            </a:lvl1pPr>
          </a:lstStyle>
          <a:p>
            <a:r>
              <a:t>Additional Concerns for African Americans and The U.S. Lower Class</a:t>
            </a:r>
          </a:p>
        </p:txBody>
      </p:sp>
      <p:sp>
        <p:nvSpPr>
          <p:cNvPr id="222" name="No flood coverage…"/>
          <p:cNvSpPr txBox="1">
            <a:spLocks noGrp="1"/>
          </p:cNvSpPr>
          <p:nvPr>
            <p:ph type="body" idx="1"/>
          </p:nvPr>
        </p:nvSpPr>
        <p:spPr>
          <a:xfrm>
            <a:off x="1269999" y="3257211"/>
            <a:ext cx="21844001" cy="9643503"/>
          </a:xfrm>
          <a:prstGeom prst="rect">
            <a:avLst/>
          </a:prstGeom>
        </p:spPr>
        <p:txBody>
          <a:bodyPr/>
          <a:lstStyle/>
          <a:p>
            <a:pPr marL="486155" indent="-486155" defTabSz="2121408">
              <a:spcBef>
                <a:spcPts val="2000"/>
              </a:spcBef>
              <a:defRPr sz="4176"/>
            </a:pPr>
            <a:r>
              <a:t>No flood coverage</a:t>
            </a:r>
          </a:p>
          <a:p>
            <a:pPr marL="486155" indent="-486155" defTabSz="2121408">
              <a:spcBef>
                <a:spcPts val="2000"/>
              </a:spcBef>
              <a:defRPr sz="4176"/>
            </a:pPr>
            <a:r>
              <a:t>Less than twenty percent of homeowners from the eight most stricken counties due to Hurricane Harvey had insurance.</a:t>
            </a:r>
          </a:p>
          <a:p>
            <a:pPr marL="486155" indent="-486155" defTabSz="2121408">
              <a:spcBef>
                <a:spcPts val="2000"/>
              </a:spcBef>
              <a:defRPr sz="4176"/>
            </a:pPr>
            <a:r>
              <a:t>Uncontrollable decreases in “credit scores” (Krause and Reeves, Web)</a:t>
            </a:r>
          </a:p>
          <a:p>
            <a:pPr marL="486155" indent="-486155" defTabSz="2121408">
              <a:spcBef>
                <a:spcPts val="2000"/>
              </a:spcBef>
              <a:defRPr sz="4176"/>
            </a:pPr>
            <a:r>
              <a:t>Inability to find reasonably protected shelters after storms</a:t>
            </a:r>
          </a:p>
          <a:p>
            <a:pPr marL="486155" indent="-486155" defTabSz="2121408">
              <a:spcBef>
                <a:spcPts val="2000"/>
              </a:spcBef>
              <a:defRPr sz="4176"/>
            </a:pPr>
            <a:r>
              <a:t>Risk of homelessness</a:t>
            </a:r>
          </a:p>
          <a:p>
            <a:pPr marL="486155" indent="-486155" defTabSz="2121408">
              <a:spcBef>
                <a:spcPts val="2000"/>
              </a:spcBef>
              <a:defRPr sz="4176"/>
            </a:pPr>
            <a:r>
              <a:t>Long-term bankruptcy</a:t>
            </a:r>
          </a:p>
          <a:p>
            <a:pPr marL="486155" indent="-486155" defTabSz="2121408">
              <a:spcBef>
                <a:spcPts val="2000"/>
              </a:spcBef>
              <a:defRPr sz="4176"/>
            </a:pPr>
            <a:r>
              <a:t>Significant drops on property value, including expensive houses, could allow people with little money to find places to live. </a:t>
            </a:r>
          </a:p>
          <a:p>
            <a:pPr marL="486155" indent="-486155" defTabSz="2121408">
              <a:spcBef>
                <a:spcPts val="2000"/>
              </a:spcBef>
              <a:defRPr sz="4176"/>
            </a:pPr>
            <a:r>
              <a:t>Could result in local officials refusing to establish futuristic advancements in infrastructure.  </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4" name="Works Cited"/>
          <p:cNvSpPr txBox="1">
            <a:spLocks noGrp="1"/>
          </p:cNvSpPr>
          <p:nvPr>
            <p:ph type="title"/>
          </p:nvPr>
        </p:nvSpPr>
        <p:spPr>
          <a:prstGeom prst="rect">
            <a:avLst/>
          </a:prstGeom>
        </p:spPr>
        <p:txBody>
          <a:bodyPr/>
          <a:lstStyle/>
          <a:p>
            <a:r>
              <a:t>Works Cited</a:t>
            </a:r>
          </a:p>
        </p:txBody>
      </p:sp>
      <p:sp>
        <p:nvSpPr>
          <p:cNvPr id="225" name="http://ftp.comet.ucar.edu/memory-stick/tropical/textbook_2nd_edition/print_1.htm…"/>
          <p:cNvSpPr txBox="1">
            <a:spLocks noGrp="1"/>
          </p:cNvSpPr>
          <p:nvPr>
            <p:ph type="body" idx="1"/>
          </p:nvPr>
        </p:nvSpPr>
        <p:spPr>
          <a:xfrm>
            <a:off x="1270000" y="2641600"/>
            <a:ext cx="21844001" cy="8432801"/>
          </a:xfrm>
          <a:prstGeom prst="rect">
            <a:avLst/>
          </a:prstGeom>
        </p:spPr>
        <p:txBody>
          <a:bodyPr/>
          <a:lstStyle/>
          <a:p>
            <a:pPr marL="452627" indent="-452627" defTabSz="1975104">
              <a:spcBef>
                <a:spcPts val="1900"/>
              </a:spcBef>
              <a:defRPr sz="3888"/>
            </a:pPr>
            <a:r>
              <a:t>http://ftp.comet.ucar.edu/memory-stick/tropical/textbook_2nd_edition/print_1.htm</a:t>
            </a:r>
          </a:p>
          <a:p>
            <a:pPr marL="452627" indent="-452627" defTabSz="1975104">
              <a:spcBef>
                <a:spcPts val="1900"/>
              </a:spcBef>
              <a:defRPr sz="3888"/>
            </a:pPr>
            <a:r>
              <a:t>https://gpm.nasa.gov/education/articles/how-do-hurricanes-form</a:t>
            </a:r>
          </a:p>
          <a:p>
            <a:pPr marL="452627" indent="-452627" defTabSz="1975104">
              <a:spcBef>
                <a:spcPts val="1900"/>
              </a:spcBef>
              <a:defRPr sz="3888"/>
            </a:pPr>
            <a:r>
              <a:t>https://www.youtube.com/watch?v=lqfExHpvLRY&amp;t=1s</a:t>
            </a:r>
          </a:p>
          <a:p>
            <a:pPr marL="452627" indent="-452627" defTabSz="1975104">
              <a:spcBef>
                <a:spcPts val="1900"/>
              </a:spcBef>
              <a:defRPr sz="3888"/>
            </a:pPr>
            <a:r>
              <a:t>https://www.everycrsreport.com/reports/IN10781.html</a:t>
            </a:r>
          </a:p>
          <a:p>
            <a:pPr marL="452627" indent="-452627" defTabSz="1975104">
              <a:spcBef>
                <a:spcPts val="1900"/>
              </a:spcBef>
              <a:defRPr sz="3888"/>
            </a:pPr>
            <a:r>
              <a:t>https://www.nytimes.com/2021/02/20/climate/united-states-infrastructure-storms.html?action=click&amp;module=Spotlight&amp;pgtype=Homepage</a:t>
            </a:r>
          </a:p>
          <a:p>
            <a:pPr marL="452627" indent="-452627" defTabSz="1975104">
              <a:spcBef>
                <a:spcPts val="1900"/>
              </a:spcBef>
              <a:defRPr sz="3888"/>
            </a:pPr>
            <a:r>
              <a:t>https://www.worldvision.org/disaster-relief-news-stories/2012-hurricane-sandy-facts</a:t>
            </a:r>
          </a:p>
          <a:p>
            <a:pPr marL="452627" indent="-452627" defTabSz="1975104">
              <a:spcBef>
                <a:spcPts val="1900"/>
              </a:spcBef>
              <a:defRPr sz="3888"/>
            </a:pPr>
            <a:r>
              <a:t>https://www.insurancejournal.com/news/national/2019/05/13/526166.htm</a:t>
            </a:r>
          </a:p>
          <a:p>
            <a:pPr marL="452627" indent="-452627" defTabSz="1975104">
              <a:spcBef>
                <a:spcPts val="1900"/>
              </a:spcBef>
              <a:defRPr sz="3888"/>
            </a:pPr>
            <a:r>
              <a:t>https://www.brookings.edu/blog/social-mobility-memos/2017/09/18/hurricanes-hit-the-poor-the-hardest/</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 name="What is Tropical Meteorology?"/>
          <p:cNvSpPr txBox="1">
            <a:spLocks noGrp="1"/>
          </p:cNvSpPr>
          <p:nvPr>
            <p:ph type="title"/>
          </p:nvPr>
        </p:nvSpPr>
        <p:spPr>
          <a:prstGeom prst="rect">
            <a:avLst/>
          </a:prstGeom>
        </p:spPr>
        <p:txBody>
          <a:bodyPr/>
          <a:lstStyle/>
          <a:p>
            <a:r>
              <a:t>What is </a:t>
            </a:r>
            <a:r>
              <a:rPr>
                <a:gradFill flip="none" rotWithShape="1">
                  <a:gsLst>
                    <a:gs pos="0">
                      <a:srgbClr val="E73D25"/>
                    </a:gs>
                    <a:gs pos="100000">
                      <a:srgbClr val="929292"/>
                    </a:gs>
                  </a:gsLst>
                  <a:lin ang="5400000" scaled="0"/>
                </a:gradFill>
              </a:rPr>
              <a:t>Tropical</a:t>
            </a:r>
            <a:r>
              <a:t> </a:t>
            </a:r>
            <a:r>
              <a:rPr>
                <a:gradFill flip="none" rotWithShape="1">
                  <a:gsLst>
                    <a:gs pos="0">
                      <a:srgbClr val="FFFFFF"/>
                    </a:gs>
                    <a:gs pos="100000">
                      <a:schemeClr val="accent4">
                        <a:hueOff val="475731"/>
                        <a:satOff val="-4338"/>
                        <a:lumOff val="10182"/>
                      </a:schemeClr>
                    </a:gs>
                  </a:gsLst>
                  <a:lin ang="5400000" scaled="0"/>
                </a:gradFill>
              </a:rPr>
              <a:t>Meteorology</a:t>
            </a:r>
            <a:r>
              <a:t>?</a:t>
            </a:r>
          </a:p>
        </p:txBody>
      </p:sp>
      <p:sp>
        <p:nvSpPr>
          <p:cNvPr id="164" name="Researching, modeling, and observing the tropical atmosphere.…"/>
          <p:cNvSpPr txBox="1">
            <a:spLocks noGrp="1"/>
          </p:cNvSpPr>
          <p:nvPr>
            <p:ph type="body" idx="1"/>
          </p:nvPr>
        </p:nvSpPr>
        <p:spPr>
          <a:xfrm>
            <a:off x="910934" y="3690063"/>
            <a:ext cx="21844001" cy="8432801"/>
          </a:xfrm>
          <a:prstGeom prst="rect">
            <a:avLst/>
          </a:prstGeom>
        </p:spPr>
        <p:txBody>
          <a:bodyPr/>
          <a:lstStyle/>
          <a:p>
            <a:pPr marL="640291" indent="-640291">
              <a:buClr>
                <a:srgbClr val="FFFFFF"/>
              </a:buClr>
              <a:buSzPct val="100000"/>
              <a:buChar char="•"/>
            </a:pPr>
            <a:r>
              <a:t>Researching, modeling, and observing the tropical atmosphere.</a:t>
            </a:r>
          </a:p>
          <a:p>
            <a:pPr marL="640291" indent="-640291">
              <a:buClr>
                <a:srgbClr val="FFFFFF"/>
              </a:buClr>
              <a:buSzPct val="100000"/>
              <a:buChar char="•"/>
            </a:pPr>
            <a:r>
              <a:t>Crucial for analyzing hurricanes, winter storms, monsoons, dust storms, precipitation, severe thunderstorms, and El Niños.</a:t>
            </a:r>
          </a:p>
          <a:p>
            <a:pPr marL="640291" indent="-640291">
              <a:buClr>
                <a:srgbClr val="FFFFFF"/>
              </a:buClr>
              <a:buSzPct val="100000"/>
              <a:buChar char="•"/>
            </a:pPr>
            <a:r>
              <a:t>Modern technological advancements have made it possible to create fewer inaccuracies.</a:t>
            </a:r>
          </a:p>
        </p:txBody>
      </p:sp>
      <p:sp>
        <p:nvSpPr>
          <p:cNvPr id="165" name="Examples: A pair of satellites from NASA specifically used for tracking hurricanes, access to a variety of tropical meteorology fields, and frequent validity in scientific and mathematical data from weather balloons."/>
          <p:cNvSpPr txBox="1"/>
          <p:nvPr/>
        </p:nvSpPr>
        <p:spPr>
          <a:xfrm>
            <a:off x="2872280" y="9012870"/>
            <a:ext cx="13207655" cy="22311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3200">
                <a:solidFill>
                  <a:srgbClr val="FFFFFF"/>
                </a:solidFill>
              </a:defRPr>
            </a:lvl1pPr>
          </a:lstStyle>
          <a:p>
            <a:r>
              <a:t>Examples: A pair of satellites from NASA specifically used for tracking hurricanes, access to a variety of tropical meteorology fields, and frequent validity in scientific and mathematical data from weather balloons.</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7" name="The Science Behind Hurricanes"/>
          <p:cNvSpPr txBox="1">
            <a:spLocks noGrp="1"/>
          </p:cNvSpPr>
          <p:nvPr>
            <p:ph type="title"/>
          </p:nvPr>
        </p:nvSpPr>
        <p:spPr>
          <a:prstGeom prst="rect">
            <a:avLst/>
          </a:prstGeom>
        </p:spPr>
        <p:txBody>
          <a:bodyPr/>
          <a:lstStyle>
            <a:lvl1pPr>
              <a:defRPr>
                <a:gradFill flip="none" rotWithShape="1">
                  <a:gsLst>
                    <a:gs pos="0">
                      <a:srgbClr val="FFFFFF"/>
                    </a:gs>
                    <a:gs pos="100000">
                      <a:srgbClr val="FC000C"/>
                    </a:gs>
                  </a:gsLst>
                  <a:lin ang="5400000" scaled="0"/>
                </a:gradFill>
              </a:defRPr>
            </a:lvl1pPr>
          </a:lstStyle>
          <a:p>
            <a:r>
              <a:t>The Science Behind Hurricanes</a:t>
            </a:r>
          </a:p>
        </p:txBody>
      </p:sp>
      <p:sp>
        <p:nvSpPr>
          <p:cNvPr id="168" name="What Makes them Extremely Dangerous Yet Interesting?"/>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What Makes them Extremely Dangerous Yet Interesting?</a:t>
            </a:r>
          </a:p>
        </p:txBody>
      </p:sp>
      <p:sp>
        <p:nvSpPr>
          <p:cNvPr id="169" name="Formation often starts near warm waters.…"/>
          <p:cNvSpPr txBox="1">
            <a:spLocks noGrp="1"/>
          </p:cNvSpPr>
          <p:nvPr>
            <p:ph type="body" sz="half" idx="1"/>
          </p:nvPr>
        </p:nvSpPr>
        <p:spPr>
          <a:xfrm>
            <a:off x="67633" y="3339686"/>
            <a:ext cx="14024670" cy="8566752"/>
          </a:xfrm>
          <a:prstGeom prst="rect">
            <a:avLst/>
          </a:prstGeom>
        </p:spPr>
        <p:txBody>
          <a:bodyPr/>
          <a:lstStyle/>
          <a:p>
            <a:r>
              <a:t>Formation often starts near </a:t>
            </a:r>
            <a:r>
              <a:rPr u="sng"/>
              <a:t>warm waters</a:t>
            </a:r>
            <a:r>
              <a:t>.</a:t>
            </a:r>
            <a:endParaRPr u="sng"/>
          </a:p>
          <a:p>
            <a:r>
              <a:t>Usually at or near the Equator for </a:t>
            </a:r>
            <a:r>
              <a:rPr u="sng"/>
              <a:t>moist air</a:t>
            </a:r>
            <a:r>
              <a:t>.</a:t>
            </a:r>
          </a:p>
          <a:p>
            <a:r>
              <a:t>The air combination goes </a:t>
            </a:r>
            <a:r>
              <a:rPr u="sng"/>
              <a:t>aloft and far away</a:t>
            </a:r>
            <a:r>
              <a:t> from its regular surface.</a:t>
            </a:r>
          </a:p>
          <a:p>
            <a:r>
              <a:t>Original surface is then filled with </a:t>
            </a:r>
            <a:r>
              <a:rPr u="sng"/>
              <a:t>low atmospheric pressure</a:t>
            </a:r>
            <a:r>
              <a:t>.</a:t>
            </a:r>
          </a:p>
        </p:txBody>
      </p:sp>
      <p:pic>
        <p:nvPicPr>
          <p:cNvPr id="170" name="cyclone_map_large.en.gif" descr="cyclone_map_large.en.gif"/>
          <p:cNvPicPr>
            <a:picLocks noChangeAspect="1"/>
          </p:cNvPicPr>
          <p:nvPr/>
        </p:nvPicPr>
        <p:blipFill>
          <a:blip r:embed="rId2"/>
          <a:stretch>
            <a:fillRect/>
          </a:stretch>
        </p:blipFill>
        <p:spPr>
          <a:xfrm>
            <a:off x="12270989" y="7007169"/>
            <a:ext cx="11960539" cy="6539504"/>
          </a:xfrm>
          <a:prstGeom prst="rect">
            <a:avLst/>
          </a:prstGeom>
          <a:ln w="12700">
            <a:miter lim="400000"/>
          </a:ln>
        </p:spPr>
      </p:pic>
      <p:sp>
        <p:nvSpPr>
          <p:cNvPr id="171" name="https://gpm.nasa.gov/education/sites/default/files/article_images/cyclone_map_large.en.gif"/>
          <p:cNvSpPr txBox="1"/>
          <p:nvPr/>
        </p:nvSpPr>
        <p:spPr>
          <a:xfrm>
            <a:off x="18378152" y="6214593"/>
            <a:ext cx="2825614" cy="7096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defRPr sz="1200"/>
            </a:lvl1pPr>
          </a:lstStyle>
          <a:p>
            <a:r>
              <a:t>https://gpm.nasa.gov/education/sites/default/files/article_images/cyclone_map_large.en.gif</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3" name="Hurricanes (Continued)"/>
          <p:cNvSpPr txBox="1">
            <a:spLocks noGrp="1"/>
          </p:cNvSpPr>
          <p:nvPr>
            <p:ph type="title"/>
          </p:nvPr>
        </p:nvSpPr>
        <p:spPr>
          <a:prstGeom prst="rect">
            <a:avLst/>
          </a:prstGeom>
        </p:spPr>
        <p:txBody>
          <a:bodyPr/>
          <a:lstStyle/>
          <a:p>
            <a:r>
              <a:rPr>
                <a:gradFill flip="none" rotWithShape="1">
                  <a:gsLst>
                    <a:gs pos="0">
                      <a:srgbClr val="FF0200"/>
                    </a:gs>
                    <a:gs pos="100000">
                      <a:srgbClr val="929292"/>
                    </a:gs>
                  </a:gsLst>
                  <a:lin ang="5400000" scaled="0"/>
                </a:gradFill>
              </a:rPr>
              <a:t>Hurricanes</a:t>
            </a:r>
            <a:r>
              <a:t> (Continued)</a:t>
            </a:r>
          </a:p>
        </p:txBody>
      </p:sp>
      <p:sp>
        <p:nvSpPr>
          <p:cNvPr id="174" name="What Happens with that Low Pressure?"/>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What Happens with that Low Pressure?</a:t>
            </a:r>
          </a:p>
        </p:txBody>
      </p:sp>
      <p:sp>
        <p:nvSpPr>
          <p:cNvPr id="175" name="Nearby areas with high pressure transfer their air to the location with lower pressure.…"/>
          <p:cNvSpPr txBox="1">
            <a:spLocks noGrp="1"/>
          </p:cNvSpPr>
          <p:nvPr>
            <p:ph type="body" sz="half" idx="1"/>
          </p:nvPr>
        </p:nvSpPr>
        <p:spPr>
          <a:xfrm>
            <a:off x="284059" y="3617921"/>
            <a:ext cx="12070543" cy="8432801"/>
          </a:xfrm>
          <a:prstGeom prst="rect">
            <a:avLst/>
          </a:prstGeom>
        </p:spPr>
        <p:txBody>
          <a:bodyPr/>
          <a:lstStyle/>
          <a:p>
            <a:pPr marL="447040" indent="-447040" defTabSz="1950720">
              <a:spcBef>
                <a:spcPts val="1900"/>
              </a:spcBef>
              <a:defRPr sz="3840"/>
            </a:pPr>
            <a:r>
              <a:t>Nearby areas with </a:t>
            </a:r>
            <a:r>
              <a:rPr u="sng"/>
              <a:t>high pressure</a:t>
            </a:r>
            <a:r>
              <a:t> transfer their air to the location with </a:t>
            </a:r>
            <a:r>
              <a:rPr u="sng"/>
              <a:t>lower pressure</a:t>
            </a:r>
            <a:r>
              <a:t>.</a:t>
            </a:r>
          </a:p>
          <a:p>
            <a:pPr marL="447040" indent="-447040" defTabSz="1950720">
              <a:spcBef>
                <a:spcPts val="1900"/>
              </a:spcBef>
              <a:defRPr sz="3840"/>
            </a:pPr>
            <a:r>
              <a:t>This combination of air on the surface results in another round of elevating air.</a:t>
            </a:r>
          </a:p>
          <a:p>
            <a:pPr marL="447040" indent="-447040" defTabSz="1950720">
              <a:spcBef>
                <a:spcPts val="1900"/>
              </a:spcBef>
              <a:defRPr sz="3840"/>
            </a:pPr>
            <a:r>
              <a:t>Produces high temperatures and moisture again.</a:t>
            </a:r>
          </a:p>
          <a:p>
            <a:pPr marL="447040" indent="-447040" defTabSz="1950720">
              <a:spcBef>
                <a:spcPts val="1900"/>
              </a:spcBef>
              <a:defRPr sz="3840"/>
            </a:pPr>
            <a:r>
              <a:t>This continuous process results in </a:t>
            </a:r>
            <a:r>
              <a:rPr u="sng"/>
              <a:t>air spirals</a:t>
            </a:r>
            <a:r>
              <a:t> with additional neighboring air.</a:t>
            </a:r>
          </a:p>
          <a:p>
            <a:pPr marL="447040" indent="-447040" defTabSz="1950720">
              <a:spcBef>
                <a:spcPts val="1900"/>
              </a:spcBef>
              <a:defRPr sz="3840"/>
            </a:pPr>
            <a:r>
              <a:t>The upward air creates an </a:t>
            </a:r>
            <a:r>
              <a:rPr u="sng"/>
              <a:t>arrangement of clouds and wind</a:t>
            </a:r>
            <a:r>
              <a:t>.</a:t>
            </a:r>
            <a:endParaRPr u="sng"/>
          </a:p>
          <a:p>
            <a:pPr marL="447040" indent="-447040" defTabSz="1950720">
              <a:spcBef>
                <a:spcPts val="1900"/>
              </a:spcBef>
              <a:defRPr sz="3840"/>
            </a:pPr>
            <a:r>
              <a:t>Strengthens by oceans and their </a:t>
            </a:r>
            <a:r>
              <a:rPr u="sng"/>
              <a:t>high water temperatures</a:t>
            </a:r>
            <a:r>
              <a:t>, especially during evaporation.</a:t>
            </a:r>
          </a:p>
        </p:txBody>
      </p:sp>
      <p:pic>
        <p:nvPicPr>
          <p:cNvPr id="176" name="Image" descr="Image"/>
          <p:cNvPicPr>
            <a:picLocks noChangeAspect="1"/>
          </p:cNvPicPr>
          <p:nvPr/>
        </p:nvPicPr>
        <p:blipFill>
          <a:blip r:embed="rId2"/>
          <a:stretch>
            <a:fillRect/>
          </a:stretch>
        </p:blipFill>
        <p:spPr>
          <a:xfrm>
            <a:off x="13017112" y="3685371"/>
            <a:ext cx="10569570" cy="8297902"/>
          </a:xfrm>
          <a:prstGeom prst="rect">
            <a:avLst/>
          </a:prstGeom>
          <a:ln w="12700">
            <a:miter lim="400000"/>
          </a:ln>
        </p:spPr>
      </p:pic>
      <p:sp>
        <p:nvSpPr>
          <p:cNvPr id="177" name="https://gpm.nasa.gov/education/sites/default/files/article_images/cumulonimbus-lrg.en.jpg"/>
          <p:cNvSpPr txBox="1"/>
          <p:nvPr/>
        </p:nvSpPr>
        <p:spPr>
          <a:xfrm>
            <a:off x="14117011" y="12105768"/>
            <a:ext cx="10071694" cy="8859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https://gpm.nasa.gov/education/sites/default/files/article_images/cumulonimbus-lrg.en.jpg</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9" presetClass="entr" fill="hold" grpId="1" nodeType="clickEffect">
                                  <p:stCondLst>
                                    <p:cond delay="0"/>
                                  </p:stCondLst>
                                  <p:iterate>
                                    <p:tmAbs val="0"/>
                                  </p:iterate>
                                  <p:childTnLst>
                                    <p:set>
                                      <p:cBhvr>
                                        <p:cTn id="6" fill="hold"/>
                                        <p:tgtEl>
                                          <p:spTgt spid="176"/>
                                        </p:tgtEl>
                                        <p:attrNameLst>
                                          <p:attrName>style.visibility</p:attrName>
                                        </p:attrNameLst>
                                      </p:cBhvr>
                                      <p:to>
                                        <p:strVal val="visible"/>
                                      </p:to>
                                    </p:set>
                                    <p:animEffect transition="in" filter="dissolve">
                                      <p:cBhvr>
                                        <p:cTn id="7" dur="500"/>
                                        <p:tgtEl>
                                          <p:spTgt spid="17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fill="hold" grpId="2" nodeType="clickEffect">
                                  <p:stCondLst>
                                    <p:cond delay="0"/>
                                  </p:stCondLst>
                                  <p:iterate>
                                    <p:tmAbs val="0"/>
                                  </p:iterate>
                                  <p:childTnLst>
                                    <p:set>
                                      <p:cBhvr>
                                        <p:cTn id="11" fill="hold"/>
                                        <p:tgtEl>
                                          <p:spTgt spid="177"/>
                                        </p:tgtEl>
                                        <p:attrNameLst>
                                          <p:attrName>style.visibility</p:attrName>
                                        </p:attrNameLst>
                                      </p:cBhvr>
                                      <p:to>
                                        <p:strVal val="visible"/>
                                      </p:to>
                                    </p:set>
                                    <p:animEffect transition="in" filter="dissolve">
                                      <p:cBhvr>
                                        <p:cTn id="12" dur="1000"/>
                                        <p:tgtEl>
                                          <p:spTgt spid="17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6" grpId="1" animBg="1" advAuto="0"/>
      <p:bldP spid="177" grpId="2"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9" name="Why Do Hurricanes Have A Center Eye?"/>
          <p:cNvSpPr txBox="1">
            <a:spLocks noGrp="1"/>
          </p:cNvSpPr>
          <p:nvPr>
            <p:ph type="title"/>
          </p:nvPr>
        </p:nvSpPr>
        <p:spPr>
          <a:prstGeom prst="rect">
            <a:avLst/>
          </a:prstGeom>
        </p:spPr>
        <p:txBody>
          <a:bodyPr/>
          <a:lstStyle>
            <a:lvl1pPr>
              <a:defRPr>
                <a:gradFill flip="none" rotWithShape="1">
                  <a:gsLst>
                    <a:gs pos="0">
                      <a:srgbClr val="FFFFFF"/>
                    </a:gs>
                    <a:gs pos="100000">
                      <a:srgbClr val="FF00F2"/>
                    </a:gs>
                  </a:gsLst>
                  <a:lin ang="5400000" scaled="0"/>
                </a:gradFill>
              </a:defRPr>
            </a:lvl1pPr>
          </a:lstStyle>
          <a:p>
            <a:r>
              <a:t>Why Do Hurricanes Have A Center Eye? </a:t>
            </a:r>
          </a:p>
        </p:txBody>
      </p:sp>
      <p:sp>
        <p:nvSpPr>
          <p:cNvPr id="180" name="The formation of a hurricane “eye” requires a lot of speed from the created wind and cloud structure.…"/>
          <p:cNvSpPr txBox="1">
            <a:spLocks noGrp="1"/>
          </p:cNvSpPr>
          <p:nvPr>
            <p:ph type="body" sz="half" idx="1"/>
          </p:nvPr>
        </p:nvSpPr>
        <p:spPr>
          <a:xfrm>
            <a:off x="211917" y="3401495"/>
            <a:ext cx="12320034" cy="8432801"/>
          </a:xfrm>
          <a:prstGeom prst="rect">
            <a:avLst/>
          </a:prstGeom>
        </p:spPr>
        <p:txBody>
          <a:bodyPr/>
          <a:lstStyle/>
          <a:p>
            <a:r>
              <a:t>The formation of a hurricane “eye” requires a lot of speed from the created wind and cloud structure.</a:t>
            </a:r>
          </a:p>
          <a:p>
            <a:r>
              <a:t>Produces very little to no significant weather conditions.</a:t>
            </a:r>
          </a:p>
          <a:p>
            <a:r>
              <a:t>Contains </a:t>
            </a:r>
            <a:r>
              <a:rPr u="sng"/>
              <a:t>low atmospheric pressure initially</a:t>
            </a:r>
            <a:r>
              <a:t>.</a:t>
            </a:r>
          </a:p>
          <a:p>
            <a:r>
              <a:t>High pressure from above the surface then travels down to the eye.</a:t>
            </a:r>
          </a:p>
        </p:txBody>
      </p:sp>
      <p:pic>
        <p:nvPicPr>
          <p:cNvPr id="181" name="Image" descr="Image"/>
          <p:cNvPicPr>
            <a:picLocks noChangeAspect="1"/>
          </p:cNvPicPr>
          <p:nvPr/>
        </p:nvPicPr>
        <p:blipFill>
          <a:blip r:embed="rId2"/>
          <a:stretch>
            <a:fillRect/>
          </a:stretch>
        </p:blipFill>
        <p:spPr>
          <a:xfrm>
            <a:off x="12790275" y="3759303"/>
            <a:ext cx="11129124" cy="6197394"/>
          </a:xfrm>
          <a:prstGeom prst="rect">
            <a:avLst/>
          </a:prstGeom>
          <a:ln w="12700">
            <a:miter lim="400000"/>
          </a:ln>
        </p:spPr>
      </p:pic>
      <p:sp>
        <p:nvSpPr>
          <p:cNvPr id="182" name="https://gpm.nasa.gov/education/sites/default/files/article_images/hurricane_diagram_large.en.jpg"/>
          <p:cNvSpPr txBox="1"/>
          <p:nvPr/>
        </p:nvSpPr>
        <p:spPr>
          <a:xfrm>
            <a:off x="12393238" y="10142361"/>
            <a:ext cx="11923198" cy="8859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p>
            <a:r>
              <a:t>https://gpm.nasa.gov/education/sites/default/files/article_images/hurricane_diagram_large.en.jpg</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2" presetClass="entr" presetSubtype="1" fill="hold" grpId="1" nodeType="clickEffect">
                                  <p:stCondLst>
                                    <p:cond delay="0"/>
                                  </p:stCondLst>
                                  <p:iterate>
                                    <p:tmAbs val="0"/>
                                  </p:iterate>
                                  <p:childTnLst>
                                    <p:set>
                                      <p:cBhvr>
                                        <p:cTn id="6" fill="hold"/>
                                        <p:tgtEl>
                                          <p:spTgt spid="181"/>
                                        </p:tgtEl>
                                        <p:attrNameLst>
                                          <p:attrName>style.visibility</p:attrName>
                                        </p:attrNameLst>
                                      </p:cBhvr>
                                      <p:to>
                                        <p:strVal val="visible"/>
                                      </p:to>
                                    </p:set>
                                    <p:anim calcmode="lin" valueType="num">
                                      <p:cBhvr>
                                        <p:cTn id="7" dur="1000" fill="hold"/>
                                        <p:tgtEl>
                                          <p:spTgt spid="181"/>
                                        </p:tgtEl>
                                        <p:attrNameLst>
                                          <p:attrName>ppt_x</p:attrName>
                                        </p:attrNameLst>
                                      </p:cBhvr>
                                      <p:tavLst>
                                        <p:tav tm="0">
                                          <p:val>
                                            <p:strVal val="#ppt_x"/>
                                          </p:val>
                                        </p:tav>
                                        <p:tav tm="100000">
                                          <p:val>
                                            <p:strVal val="#ppt_x"/>
                                          </p:val>
                                        </p:tav>
                                      </p:tavLst>
                                    </p:anim>
                                    <p:anim calcmode="lin" valueType="num">
                                      <p:cBhvr>
                                        <p:cTn id="8" dur="1000" fill="hold"/>
                                        <p:tgtEl>
                                          <p:spTgt spid="181"/>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3" presetClass="entr" presetSubtype="32" fill="hold" grpId="2" nodeType="clickEffect">
                                  <p:stCondLst>
                                    <p:cond delay="0"/>
                                  </p:stCondLst>
                                  <p:iterate>
                                    <p:tmAbs val="0"/>
                                  </p:iterate>
                                  <p:childTnLst>
                                    <p:set>
                                      <p:cBhvr>
                                        <p:cTn id="12" fill="hold"/>
                                        <p:tgtEl>
                                          <p:spTgt spid="182"/>
                                        </p:tgtEl>
                                        <p:attrNameLst>
                                          <p:attrName>style.visibility</p:attrName>
                                        </p:attrNameLst>
                                      </p:cBhvr>
                                      <p:to>
                                        <p:strVal val="visible"/>
                                      </p:to>
                                    </p:set>
                                    <p:anim calcmode="lin" valueType="num">
                                      <p:cBhvr>
                                        <p:cTn id="13" dur="1000" fill="hold"/>
                                        <p:tgtEl>
                                          <p:spTgt spid="182"/>
                                        </p:tgtEl>
                                        <p:attrNameLst>
                                          <p:attrName>ppt_w</p:attrName>
                                        </p:attrNameLst>
                                      </p:cBhvr>
                                      <p:tavLst>
                                        <p:tav tm="0">
                                          <p:val>
                                            <p:strVal val="4*#ppt_w"/>
                                          </p:val>
                                        </p:tav>
                                        <p:tav tm="100000">
                                          <p:val>
                                            <p:strVal val="#ppt_w"/>
                                          </p:val>
                                        </p:tav>
                                      </p:tavLst>
                                    </p:anim>
                                    <p:anim calcmode="lin" valueType="num">
                                      <p:cBhvr>
                                        <p:cTn id="14" dur="1000" fill="hold"/>
                                        <p:tgtEl>
                                          <p:spTgt spid="182"/>
                                        </p:tgtEl>
                                        <p:attrNameLst>
                                          <p:attrName>ppt_h</p:attrName>
                                        </p:attrNameLst>
                                      </p:cBhvr>
                                      <p:tavLst>
                                        <p:tav tm="0">
                                          <p:val>
                                            <p:strVal val="4*#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1" grpId="1" animBg="1" advAuto="0"/>
      <p:bldP spid="182" grpId="2"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 name="When A Hurricanes Makes Landfall…"/>
          <p:cNvSpPr txBox="1">
            <a:spLocks noGrp="1"/>
          </p:cNvSpPr>
          <p:nvPr>
            <p:ph type="title"/>
          </p:nvPr>
        </p:nvSpPr>
        <p:spPr>
          <a:xfrm>
            <a:off x="1270000" y="792774"/>
            <a:ext cx="21844000" cy="1557438"/>
          </a:xfrm>
          <a:prstGeom prst="rect">
            <a:avLst/>
          </a:prstGeom>
        </p:spPr>
        <p:txBody>
          <a:bodyPr/>
          <a:lstStyle>
            <a:lvl1pPr>
              <a:defRPr>
                <a:gradFill flip="none" rotWithShape="1">
                  <a:gsLst>
                    <a:gs pos="0">
                      <a:srgbClr val="F7FFD8"/>
                    </a:gs>
                    <a:gs pos="100000">
                      <a:srgbClr val="929292"/>
                    </a:gs>
                  </a:gsLst>
                  <a:lin ang="5400000" scaled="0"/>
                </a:gradFill>
              </a:defRPr>
            </a:lvl1pPr>
          </a:lstStyle>
          <a:p>
            <a:r>
              <a:t>When A Hurricanes Makes Landfall…</a:t>
            </a:r>
          </a:p>
        </p:txBody>
      </p:sp>
      <p:sp>
        <p:nvSpPr>
          <p:cNvPr id="185" name="…It Is Often Not As Bad As It Possibly Can Get"/>
          <p:cNvSpPr txBox="1">
            <a:spLocks noGrp="1"/>
          </p:cNvSpPr>
          <p:nvPr>
            <p:ph type="body" idx="21"/>
          </p:nvPr>
        </p:nvSpPr>
        <p:spPr>
          <a:xfrm>
            <a:off x="1270000" y="2133322"/>
            <a:ext cx="21844000" cy="1016001"/>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lvl1pPr>
              <a:defRPr>
                <a:solidFill>
                  <a:srgbClr val="15D539"/>
                </a:solidFill>
              </a:defRPr>
            </a:lvl1pPr>
          </a:lstStyle>
          <a:p>
            <a:r>
              <a:t>…It Is Often Not As Bad As It Possibly Can Get</a:t>
            </a:r>
          </a:p>
        </p:txBody>
      </p:sp>
      <p:sp>
        <p:nvSpPr>
          <p:cNvPr id="186" name="Hurricanes usually decrease in strength.…"/>
          <p:cNvSpPr txBox="1">
            <a:spLocks noGrp="1"/>
          </p:cNvSpPr>
          <p:nvPr>
            <p:ph type="body" sz="half" idx="1"/>
          </p:nvPr>
        </p:nvSpPr>
        <p:spPr>
          <a:xfrm>
            <a:off x="332153" y="3762206"/>
            <a:ext cx="12749506" cy="8432801"/>
          </a:xfrm>
          <a:prstGeom prst="rect">
            <a:avLst/>
          </a:prstGeom>
        </p:spPr>
        <p:txBody>
          <a:bodyPr/>
          <a:lstStyle/>
          <a:p>
            <a:pPr marL="553212" indent="-553212" defTabSz="2414016">
              <a:spcBef>
                <a:spcPts val="2300"/>
              </a:spcBef>
              <a:defRPr sz="4752"/>
            </a:pPr>
            <a:r>
              <a:t>Hurricanes usually </a:t>
            </a:r>
            <a:r>
              <a:rPr u="sng"/>
              <a:t>decrease in strength</a:t>
            </a:r>
            <a:r>
              <a:t>.</a:t>
            </a:r>
          </a:p>
          <a:p>
            <a:pPr marL="553212" indent="-553212" defTabSz="2414016">
              <a:spcBef>
                <a:spcPts val="2300"/>
              </a:spcBef>
              <a:defRPr sz="4752"/>
            </a:pPr>
            <a:r>
              <a:t>Occurs because of energy depletion once the system is far away from moist or warm ocean conditions.</a:t>
            </a:r>
          </a:p>
          <a:p>
            <a:pPr marL="553212" indent="-553212" defTabSz="2414016">
              <a:spcBef>
                <a:spcPts val="2300"/>
              </a:spcBef>
              <a:defRPr sz="4752"/>
            </a:pPr>
            <a:r>
              <a:t>They can still move hundreds of miles.</a:t>
            </a:r>
          </a:p>
          <a:p>
            <a:pPr marL="553212" indent="-553212" defTabSz="2414016">
              <a:spcBef>
                <a:spcPts val="2300"/>
              </a:spcBef>
              <a:defRPr sz="4752"/>
            </a:pPr>
            <a:r>
              <a:t>May produce inches or even feet of precipitation and 74+ mph winds.</a:t>
            </a:r>
          </a:p>
          <a:p>
            <a:pPr marL="553212" indent="-553212" defTabSz="2414016">
              <a:spcBef>
                <a:spcPts val="2300"/>
              </a:spcBef>
              <a:defRPr sz="4752"/>
            </a:pPr>
            <a:r>
              <a:t>Environmental features and infrastructure could be damaged or destroyed.</a:t>
            </a:r>
          </a:p>
        </p:txBody>
      </p:sp>
      <p:pic>
        <p:nvPicPr>
          <p:cNvPr id="187" name="Screen Shot 2021-05-10 at 10.05.21 PM.png" descr="Screen Shot 2021-05-10 at 10.05.21 PM.png"/>
          <p:cNvPicPr>
            <a:picLocks noChangeAspect="1"/>
          </p:cNvPicPr>
          <p:nvPr/>
        </p:nvPicPr>
        <p:blipFill>
          <a:blip r:embed="rId2"/>
          <a:stretch>
            <a:fillRect/>
          </a:stretch>
        </p:blipFill>
        <p:spPr>
          <a:xfrm>
            <a:off x="13306180" y="5000368"/>
            <a:ext cx="10692708" cy="4906789"/>
          </a:xfrm>
          <a:prstGeom prst="rect">
            <a:avLst/>
          </a:prstGeom>
          <a:ln w="12700">
            <a:miter lim="400000"/>
          </a:ln>
        </p:spPr>
      </p:pic>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Question: Why do you Think There is No Such Thing as a Category 6+ Hurricane?"/>
          <p:cNvSpPr txBox="1">
            <a:spLocks noGrp="1"/>
          </p:cNvSpPr>
          <p:nvPr>
            <p:ph type="body" sz="half" idx="1"/>
          </p:nvPr>
        </p:nvSpPr>
        <p:spPr>
          <a:xfrm>
            <a:off x="1390236" y="-326235"/>
            <a:ext cx="21310545" cy="4093232"/>
          </a:xfrm>
          <a:prstGeom prst="rect">
            <a:avLst/>
          </a:prstGeom>
        </p:spPr>
        <p:txBody>
          <a:bodyPr/>
          <a:lstStyle>
            <a:lvl1pPr defTabSz="975335">
              <a:defRPr sz="8960" spc="-179"/>
            </a:lvl1pPr>
          </a:lstStyle>
          <a:p>
            <a:r>
              <a:t>Question: Why do you Think There is No Such Thing as a Category 6+ Hurricane?</a:t>
            </a:r>
          </a:p>
        </p:txBody>
      </p:sp>
      <p:pic>
        <p:nvPicPr>
          <p:cNvPr id="190" name="Why Hurricane Categories Make a Difference" descr="Why Hurricane Categories Make a Difference"/>
          <p:cNvPicPr>
            <a:picLocks/>
          </p:cNvPicPr>
          <p:nvPr>
            <a:videoFile r:link="rId1"/>
          </p:nvPr>
        </p:nvPicPr>
        <p:blipFill>
          <a:blip r:embed="rId3"/>
          <a:stretch>
            <a:fillRect/>
          </a:stretch>
        </p:blipFill>
        <p:spPr>
          <a:xfrm>
            <a:off x="5831560" y="3828381"/>
            <a:ext cx="13129224" cy="9846917"/>
          </a:xfrm>
          <a:prstGeom prst="rect">
            <a:avLst/>
          </a:prstGeom>
        </p:spPr>
      </p:pic>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19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90"/>
                </p:tgtEl>
              </p:cMediaNode>
            </p:video>
            <p:seq concurrent="1" prevAc="none" nextAc="seek">
              <p:cTn id="8" restart="whenNotActive" fill="hold" evtFilter="cancelBubble" nodeType="interactiveSeq">
                <p:stCondLst>
                  <p:cond evt="onClick" delay="0">
                    <p:tgtEl>
                      <p:spTgt spid="19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90"/>
                                        </p:tgtEl>
                                      </p:cBhvr>
                                    </p:cmd>
                                  </p:childTnLst>
                                </p:cTn>
                              </p:par>
                            </p:childTnLst>
                          </p:cTn>
                        </p:par>
                      </p:childTnLst>
                    </p:cTn>
                  </p:par>
                </p:childTnLst>
              </p:cTn>
              <p:nextCondLst>
                <p:cond evt="onClick" delay="0">
                  <p:tgtEl>
                    <p:spTgt spid="190"/>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An Infrastructure Perspective"/>
          <p:cNvSpPr txBox="1">
            <a:spLocks noGrp="1"/>
          </p:cNvSpPr>
          <p:nvPr>
            <p:ph type="title"/>
          </p:nvPr>
        </p:nvSpPr>
        <p:spPr>
          <a:prstGeom prst="rect">
            <a:avLst/>
          </a:prstGeom>
        </p:spPr>
        <p:txBody>
          <a:bodyPr/>
          <a:lstStyle>
            <a:lvl1pPr>
              <a:defRPr>
                <a:gradFill flip="none" rotWithShape="1">
                  <a:gsLst>
                    <a:gs pos="0">
                      <a:srgbClr val="FFFFFF"/>
                    </a:gs>
                    <a:gs pos="100000">
                      <a:srgbClr val="0F2292"/>
                    </a:gs>
                  </a:gsLst>
                  <a:lin ang="5400000" scaled="0"/>
                </a:gradFill>
              </a:defRPr>
            </a:lvl1pPr>
          </a:lstStyle>
          <a:p>
            <a:r>
              <a:t>An Infrastructure Perspective</a:t>
            </a:r>
          </a:p>
        </p:txBody>
      </p:sp>
      <p:sp>
        <p:nvSpPr>
          <p:cNvPr id="193" name="The damages from hurricanes are more critical and widespread than other weather phenomena.…"/>
          <p:cNvSpPr txBox="1">
            <a:spLocks noGrp="1"/>
          </p:cNvSpPr>
          <p:nvPr>
            <p:ph type="body" idx="1"/>
          </p:nvPr>
        </p:nvSpPr>
        <p:spPr>
          <a:xfrm>
            <a:off x="1318094" y="3783187"/>
            <a:ext cx="20489648" cy="9409161"/>
          </a:xfrm>
          <a:prstGeom prst="rect">
            <a:avLst/>
          </a:prstGeom>
        </p:spPr>
        <p:txBody>
          <a:bodyPr/>
          <a:lstStyle/>
          <a:p>
            <a:r>
              <a:rPr dirty="0"/>
              <a:t>The damages from hurricanes are more critical and widespread than other weather phenomena. </a:t>
            </a:r>
          </a:p>
          <a:p>
            <a:r>
              <a:rPr dirty="0"/>
              <a:t>“Electric distribution lines” are impacted by extreme winds or heavy rain.</a:t>
            </a:r>
          </a:p>
          <a:p>
            <a:r>
              <a:rPr dirty="0"/>
              <a:t>Decreasing the vulnerability of the lines is a possible precautionary action.</a:t>
            </a:r>
          </a:p>
          <a:p>
            <a:r>
              <a:rPr dirty="0"/>
              <a:t>Placing lines below the ground are more efficient, yet costly.</a:t>
            </a:r>
          </a:p>
          <a:p>
            <a:r>
              <a:rPr dirty="0"/>
              <a:t>Underground lines could still be at risk due to flooding or “storm surges” (“Hurricanes and Electricity Infrastructure Hardening,” Web).</a:t>
            </a:r>
          </a:p>
        </p:txBody>
      </p:sp>
      <p:sp>
        <p:nvSpPr>
          <p:cNvPr id="194" name="Examples: More trims on trees that are near the electrical lines or poles, tougher materials to replace weak poles, like substituting “metal or concrete poles” for “wooden poles,” and “guy” wires to keep the line poles sturdy and straight (“Hurricanes an"/>
          <p:cNvSpPr txBox="1"/>
          <p:nvPr/>
        </p:nvSpPr>
        <p:spPr>
          <a:xfrm>
            <a:off x="4129473" y="8040019"/>
            <a:ext cx="15486141" cy="1279653"/>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spAutoFit/>
          </a:bodyPr>
          <a:lstStyle>
            <a:lvl1pPr algn="l">
              <a:defRPr>
                <a:solidFill>
                  <a:srgbClr val="FFFFFF"/>
                </a:solidFill>
              </a:defRPr>
            </a:lvl1pPr>
          </a:lstStyle>
          <a:p>
            <a:r>
              <a:rPr dirty="0"/>
              <a:t>Examples: More trims on trees that are near the electrical lines or poles, tougher materials to replace weak poles, like substituting “metal or concrete poles” for “wooden poles,” and “guy” wires to keep the line poles sturdy and straight (“Hurricanes and Electricity Infrastructure Hardening,” Web).</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6" name="Shalini Vajjhala, Former Obama Administration Official"/>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Shalini Vajjhala, Former Obama Administration Official</a:t>
            </a:r>
          </a:p>
        </p:txBody>
      </p:sp>
      <p:sp>
        <p:nvSpPr>
          <p:cNvPr id="197" name="“Problems like these often reflect an inclination of governments to spend as little money as possible” (Flavelle et al., Web)."/>
          <p:cNvSpPr txBox="1">
            <a:spLocks noGrp="1"/>
          </p:cNvSpPr>
          <p:nvPr>
            <p:ph type="body" sz="half" idx="1"/>
          </p:nvPr>
        </p:nvSpPr>
        <p:spPr>
          <a:prstGeom prst="rect">
            <a:avLst/>
          </a:prstGeom>
        </p:spPr>
        <p:txBody>
          <a:bodyPr/>
          <a:lstStyle/>
          <a:p>
            <a:r>
              <a:t>“Problems like these often reflect an inclination of governments to spend as little money as possible” (Flavelle et al., Web). </a:t>
            </a:r>
          </a:p>
        </p:txBody>
      </p:sp>
    </p:spTree>
  </p:cSld>
  <p:clrMapOvr>
    <a:masterClrMapping/>
  </p:clrMapOvr>
  <p:transition spd="med"/>
</p:sld>
</file>

<file path=ppt/theme/theme1.xml><?xml version="1.0" encoding="utf-8"?>
<a:theme xmlns:a="http://schemas.openxmlformats.org/drawingml/2006/main" name="22_ColorGradient">
  <a:themeElements>
    <a:clrScheme name="22_ColorGradient">
      <a:dk1>
        <a:srgbClr val="810092"/>
      </a:dk1>
      <a:lt1>
        <a:srgbClr val="929292"/>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Graphik-Medium"/>
            <a:ea typeface="Graphik-Medium"/>
            <a:cs typeface="Graphik-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22_ColorGradient">
  <a:themeElements>
    <a:clrScheme name="22_ColorGradien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22_ColorGradient">
      <a:majorFont>
        <a:latin typeface="Graphik Semibold"/>
        <a:ea typeface="Graphik Semibold"/>
        <a:cs typeface="Graphik Semibold"/>
      </a:majorFont>
      <a:minorFont>
        <a:latin typeface="Graphik Semibold"/>
        <a:ea typeface="Graphik Semibold"/>
        <a:cs typeface="Graphik Semibold"/>
      </a:minorFont>
    </a:fontScheme>
    <a:fmtScheme name="22_ColorGradien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Tx/>
            <a:latin typeface="Graphik-Medium"/>
            <a:ea typeface="Graphik-Medium"/>
            <a:cs typeface="Graphik-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FFFFFF"/>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929292"/>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1385</Words>
  <Application>Microsoft Macintosh PowerPoint</Application>
  <PresentationFormat>Custom</PresentationFormat>
  <Paragraphs>93</Paragraphs>
  <Slides>15</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Graphik</vt:lpstr>
      <vt:lpstr>Graphik Semibold</vt:lpstr>
      <vt:lpstr>Graphik-Medium</vt:lpstr>
      <vt:lpstr>Helvetica Neue</vt:lpstr>
      <vt:lpstr>22_ColorGradient</vt:lpstr>
      <vt:lpstr>Tropical Meteorology Vs. Infrastructure</vt:lpstr>
      <vt:lpstr>What is Tropical Meteorology?</vt:lpstr>
      <vt:lpstr>The Science Behind Hurricanes</vt:lpstr>
      <vt:lpstr>Hurricanes (Continued)</vt:lpstr>
      <vt:lpstr>Why Do Hurricanes Have A Center Eye? </vt:lpstr>
      <vt:lpstr>When A Hurricanes Makes Landfall…</vt:lpstr>
      <vt:lpstr>PowerPoint Presentation</vt:lpstr>
      <vt:lpstr>An Infrastructure Perspective</vt:lpstr>
      <vt:lpstr>PowerPoint Presentation</vt:lpstr>
      <vt:lpstr>PowerPoint Presentation</vt:lpstr>
      <vt:lpstr>Housing Infrastructure Vs. Weather</vt:lpstr>
      <vt:lpstr>How Is The House Hurricane Resistant?</vt:lpstr>
      <vt:lpstr>Primary Concern: Many Lower Class Family and African American Homes Have Very Little Protection From Natural Disasters</vt:lpstr>
      <vt:lpstr>Additional Concerns for African Americans and The U.S. Lower Class</vt:lpstr>
      <vt:lpstr>Works Cited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Tropical Meteorology Vs. Infrastructure</dc:title>
  <cp:lastModifiedBy>Justyce Countryman</cp:lastModifiedBy>
  <cp:revision>1</cp:revision>
  <dcterms:modified xsi:type="dcterms:W3CDTF">2021-05-19T02:32:56Z</dcterms:modified>
</cp:coreProperties>
</file>